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Lst>
  <p:notesMasterIdLst>
    <p:notesMasterId r:id="rId33"/>
  </p:notesMasterIdLst>
  <p:handoutMasterIdLst>
    <p:handoutMasterId r:id="rId34"/>
  </p:handoutMasterIdLst>
  <p:sldIdLst>
    <p:sldId id="256" r:id="rId5"/>
    <p:sldId id="776" r:id="rId6"/>
    <p:sldId id="711" r:id="rId7"/>
    <p:sldId id="785" r:id="rId8"/>
    <p:sldId id="841" r:id="rId9"/>
    <p:sldId id="850" r:id="rId10"/>
    <p:sldId id="851" r:id="rId11"/>
    <p:sldId id="859" r:id="rId12"/>
    <p:sldId id="852" r:id="rId13"/>
    <p:sldId id="853" r:id="rId14"/>
    <p:sldId id="854" r:id="rId15"/>
    <p:sldId id="855" r:id="rId16"/>
    <p:sldId id="856" r:id="rId17"/>
    <p:sldId id="857" r:id="rId18"/>
    <p:sldId id="858" r:id="rId19"/>
    <p:sldId id="860" r:id="rId20"/>
    <p:sldId id="862" r:id="rId21"/>
    <p:sldId id="861" r:id="rId22"/>
    <p:sldId id="863" r:id="rId23"/>
    <p:sldId id="864" r:id="rId24"/>
    <p:sldId id="865" r:id="rId25"/>
    <p:sldId id="866" r:id="rId26"/>
    <p:sldId id="867" r:id="rId27"/>
    <p:sldId id="868" r:id="rId28"/>
    <p:sldId id="870" r:id="rId29"/>
    <p:sldId id="871" r:id="rId30"/>
    <p:sldId id="869" r:id="rId31"/>
    <p:sldId id="784" r:id="rId32"/>
  </p:sldIdLst>
  <p:sldSz cx="9144000" cy="6858000" type="screen4x3"/>
  <p:notesSz cx="9928225" cy="6797675"/>
  <p:custDataLst>
    <p:tags r:id="rId35"/>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en Rafferty" initials="SR" lastIdx="1" clrIdx="0">
    <p:extLst>
      <p:ext uri="{19B8F6BF-5375-455C-9EA6-DF929625EA0E}">
        <p15:presenceInfo xmlns:p15="http://schemas.microsoft.com/office/powerpoint/2012/main" userId="a04426156b3b4a38" providerId="Windows Live"/>
      </p:ext>
    </p:extLst>
  </p:cmAuthor>
  <p:cmAuthor id="2" name="HP-PC" initials="H" lastIdx="3" clrIdx="1">
    <p:extLst>
      <p:ext uri="{19B8F6BF-5375-455C-9EA6-DF929625EA0E}">
        <p15:presenceInfo xmlns:p15="http://schemas.microsoft.com/office/powerpoint/2012/main" userId="HP-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E0000"/>
    <a:srgbClr val="FDCFD2"/>
    <a:srgbClr val="B21212"/>
    <a:srgbClr val="FF8B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76" autoAdjust="0"/>
    <p:restoredTop sz="94935" autoAdjust="0"/>
  </p:normalViewPr>
  <p:slideViewPr>
    <p:cSldViewPr>
      <p:cViewPr varScale="1">
        <p:scale>
          <a:sx n="79" d="100"/>
          <a:sy n="79" d="100"/>
        </p:scale>
        <p:origin x="1446" y="84"/>
      </p:cViewPr>
      <p:guideLst>
        <p:guide orient="horz" pos="2160"/>
        <p:guide pos="2880"/>
      </p:guideLst>
    </p:cSldViewPr>
  </p:slideViewPr>
  <p:outlineViewPr>
    <p:cViewPr>
      <p:scale>
        <a:sx n="33" d="100"/>
        <a:sy n="33" d="100"/>
      </p:scale>
      <p:origin x="30" y="5403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gs" Target="tags/tag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313" cy="339884"/>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5622594" y="0"/>
            <a:ext cx="4303313" cy="339884"/>
          </a:xfrm>
          <a:prstGeom prst="rect">
            <a:avLst/>
          </a:prstGeom>
        </p:spPr>
        <p:txBody>
          <a:bodyPr vert="horz" lIns="91440" tIns="45720" rIns="91440" bIns="45720" rtlCol="0"/>
          <a:lstStyle>
            <a:lvl1pPr algn="r">
              <a:defRPr sz="1200"/>
            </a:lvl1pPr>
          </a:lstStyle>
          <a:p>
            <a:fld id="{1105C127-53EC-4625-8674-123C41A42ABE}" type="datetimeFigureOut">
              <a:rPr lang="en-GB" smtClean="0"/>
              <a:pPr/>
              <a:t>12/07/2018</a:t>
            </a:fld>
            <a:endParaRPr lang="en-GB" dirty="0"/>
          </a:p>
        </p:txBody>
      </p:sp>
      <p:sp>
        <p:nvSpPr>
          <p:cNvPr id="4" name="Footer Placeholder 3"/>
          <p:cNvSpPr>
            <a:spLocks noGrp="1"/>
          </p:cNvSpPr>
          <p:nvPr>
            <p:ph type="ftr" sz="quarter" idx="2"/>
          </p:nvPr>
        </p:nvSpPr>
        <p:spPr>
          <a:xfrm>
            <a:off x="0" y="6456699"/>
            <a:ext cx="4303313" cy="339884"/>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5622594" y="6456699"/>
            <a:ext cx="4303313" cy="339884"/>
          </a:xfrm>
          <a:prstGeom prst="rect">
            <a:avLst/>
          </a:prstGeom>
        </p:spPr>
        <p:txBody>
          <a:bodyPr vert="horz" lIns="91440" tIns="45720" rIns="91440" bIns="45720" rtlCol="0" anchor="b"/>
          <a:lstStyle>
            <a:lvl1pPr algn="r">
              <a:defRPr sz="1200"/>
            </a:lvl1pPr>
          </a:lstStyle>
          <a:p>
            <a:fld id="{2D7700F7-D8A8-45F0-BED4-A73ECE481743}" type="slidenum">
              <a:rPr lang="en-GB" smtClean="0"/>
              <a:pPr/>
              <a:t>‹#›</a:t>
            </a:fld>
            <a:endParaRPr lang="en-GB" dirty="0"/>
          </a:p>
        </p:txBody>
      </p:sp>
    </p:spTree>
    <p:extLst>
      <p:ext uri="{BB962C8B-B14F-4D97-AF65-F5344CB8AC3E}">
        <p14:creationId xmlns:p14="http://schemas.microsoft.com/office/powerpoint/2010/main" val="1206332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2230" cy="339884"/>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dirty="0"/>
          </a:p>
        </p:txBody>
      </p:sp>
      <p:sp>
        <p:nvSpPr>
          <p:cNvPr id="3" name="Date Placeholder 2"/>
          <p:cNvSpPr>
            <a:spLocks noGrp="1"/>
          </p:cNvSpPr>
          <p:nvPr>
            <p:ph type="dt" idx="1"/>
          </p:nvPr>
        </p:nvSpPr>
        <p:spPr>
          <a:xfrm>
            <a:off x="5623699" y="0"/>
            <a:ext cx="4302230" cy="339884"/>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D4DA8F5-F804-4FB2-8A6B-A884CF09C514}" type="datetimeFigureOut">
              <a:rPr lang="en-US"/>
              <a:pPr>
                <a:defRPr/>
              </a:pPr>
              <a:t>7/12/2018</a:t>
            </a:fld>
            <a:endParaRPr lang="en-GB" dirty="0"/>
          </a:p>
        </p:txBody>
      </p:sp>
      <p:sp>
        <p:nvSpPr>
          <p:cNvPr id="4" name="Slide Image Placehold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992824" y="3228896"/>
            <a:ext cx="7942580" cy="3058954"/>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2" y="6456612"/>
            <a:ext cx="4302230" cy="339884"/>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dirty="0"/>
          </a:p>
        </p:txBody>
      </p:sp>
      <p:sp>
        <p:nvSpPr>
          <p:cNvPr id="7" name="Slide Number Placeholder 6"/>
          <p:cNvSpPr>
            <a:spLocks noGrp="1"/>
          </p:cNvSpPr>
          <p:nvPr>
            <p:ph type="sldNum" sz="quarter" idx="5"/>
          </p:nvPr>
        </p:nvSpPr>
        <p:spPr>
          <a:xfrm>
            <a:off x="5623699" y="6456612"/>
            <a:ext cx="4302230" cy="339884"/>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6C00DB4-E585-43D3-9A29-E1C42556C769}" type="slidenum">
              <a:rPr lang="en-GB"/>
              <a:pPr>
                <a:defRPr/>
              </a:pPr>
              <a:t>‹#›</a:t>
            </a:fld>
            <a:endParaRPr lang="en-GB" dirty="0"/>
          </a:p>
        </p:txBody>
      </p:sp>
    </p:spTree>
    <p:extLst>
      <p:ext uri="{BB962C8B-B14F-4D97-AF65-F5344CB8AC3E}">
        <p14:creationId xmlns:p14="http://schemas.microsoft.com/office/powerpoint/2010/main" val="31023264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0FBC8F-7200-45DD-A4E3-40F9EE471788}" type="slidenum">
              <a:rPr lang="en-GB"/>
              <a:pPr fontAlgn="base">
                <a:spcBef>
                  <a:spcPct val="0"/>
                </a:spcBef>
                <a:spcAft>
                  <a:spcPct val="0"/>
                </a:spcAft>
              </a:pPr>
              <a:t>1</a:t>
            </a:fld>
            <a:endParaRPr lang="en-GB" dirty="0"/>
          </a:p>
        </p:txBody>
      </p:sp>
    </p:spTree>
    <p:extLst>
      <p:ext uri="{BB962C8B-B14F-4D97-AF65-F5344CB8AC3E}">
        <p14:creationId xmlns:p14="http://schemas.microsoft.com/office/powerpoint/2010/main" val="1564564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a:t>
            </a:fld>
            <a:endParaRPr lang="en-GB" dirty="0"/>
          </a:p>
        </p:txBody>
      </p:sp>
    </p:spTree>
    <p:extLst>
      <p:ext uri="{BB962C8B-B14F-4D97-AF65-F5344CB8AC3E}">
        <p14:creationId xmlns:p14="http://schemas.microsoft.com/office/powerpoint/2010/main" val="2223210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a:t>
            </a:fld>
            <a:endParaRPr lang="en-GB" dirty="0"/>
          </a:p>
        </p:txBody>
      </p:sp>
    </p:spTree>
    <p:extLst>
      <p:ext uri="{BB962C8B-B14F-4D97-AF65-F5344CB8AC3E}">
        <p14:creationId xmlns:p14="http://schemas.microsoft.com/office/powerpoint/2010/main" val="1863730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a:t>
            </a:fld>
            <a:endParaRPr lang="en-GB" dirty="0"/>
          </a:p>
        </p:txBody>
      </p:sp>
    </p:spTree>
    <p:extLst>
      <p:ext uri="{BB962C8B-B14F-4D97-AF65-F5344CB8AC3E}">
        <p14:creationId xmlns:p14="http://schemas.microsoft.com/office/powerpoint/2010/main" val="929601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13</a:t>
            </a:fld>
            <a:endParaRPr lang="en-GB" dirty="0"/>
          </a:p>
        </p:txBody>
      </p:sp>
    </p:spTree>
    <p:extLst>
      <p:ext uri="{BB962C8B-B14F-4D97-AF65-F5344CB8AC3E}">
        <p14:creationId xmlns:p14="http://schemas.microsoft.com/office/powerpoint/2010/main" val="1629637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14</a:t>
            </a:fld>
            <a:endParaRPr lang="en-GB" dirty="0"/>
          </a:p>
        </p:txBody>
      </p:sp>
    </p:spTree>
    <p:extLst>
      <p:ext uri="{BB962C8B-B14F-4D97-AF65-F5344CB8AC3E}">
        <p14:creationId xmlns:p14="http://schemas.microsoft.com/office/powerpoint/2010/main" val="3914595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15</a:t>
            </a:fld>
            <a:endParaRPr lang="en-GB" dirty="0"/>
          </a:p>
        </p:txBody>
      </p:sp>
    </p:spTree>
    <p:extLst>
      <p:ext uri="{BB962C8B-B14F-4D97-AF65-F5344CB8AC3E}">
        <p14:creationId xmlns:p14="http://schemas.microsoft.com/office/powerpoint/2010/main" val="1261989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16</a:t>
            </a:fld>
            <a:endParaRPr lang="en-GB" dirty="0"/>
          </a:p>
        </p:txBody>
      </p:sp>
    </p:spTree>
    <p:extLst>
      <p:ext uri="{BB962C8B-B14F-4D97-AF65-F5344CB8AC3E}">
        <p14:creationId xmlns:p14="http://schemas.microsoft.com/office/powerpoint/2010/main" val="1359966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17</a:t>
            </a:fld>
            <a:endParaRPr lang="en-GB" dirty="0"/>
          </a:p>
        </p:txBody>
      </p:sp>
    </p:spTree>
    <p:extLst>
      <p:ext uri="{BB962C8B-B14F-4D97-AF65-F5344CB8AC3E}">
        <p14:creationId xmlns:p14="http://schemas.microsoft.com/office/powerpoint/2010/main" val="23400865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18</a:t>
            </a:fld>
            <a:endParaRPr lang="en-GB" dirty="0"/>
          </a:p>
        </p:txBody>
      </p:sp>
    </p:spTree>
    <p:extLst>
      <p:ext uri="{BB962C8B-B14F-4D97-AF65-F5344CB8AC3E}">
        <p14:creationId xmlns:p14="http://schemas.microsoft.com/office/powerpoint/2010/main" val="37590368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19</a:t>
            </a:fld>
            <a:endParaRPr lang="en-GB" dirty="0"/>
          </a:p>
        </p:txBody>
      </p:sp>
    </p:spTree>
    <p:extLst>
      <p:ext uri="{BB962C8B-B14F-4D97-AF65-F5344CB8AC3E}">
        <p14:creationId xmlns:p14="http://schemas.microsoft.com/office/powerpoint/2010/main" val="1754728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a:t>
            </a:fld>
            <a:endParaRPr lang="en-GB" dirty="0"/>
          </a:p>
        </p:txBody>
      </p:sp>
    </p:spTree>
    <p:extLst>
      <p:ext uri="{BB962C8B-B14F-4D97-AF65-F5344CB8AC3E}">
        <p14:creationId xmlns:p14="http://schemas.microsoft.com/office/powerpoint/2010/main" val="20005746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20</a:t>
            </a:fld>
            <a:endParaRPr lang="en-GB" dirty="0"/>
          </a:p>
        </p:txBody>
      </p:sp>
    </p:spTree>
    <p:extLst>
      <p:ext uri="{BB962C8B-B14F-4D97-AF65-F5344CB8AC3E}">
        <p14:creationId xmlns:p14="http://schemas.microsoft.com/office/powerpoint/2010/main" val="12210300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21</a:t>
            </a:fld>
            <a:endParaRPr lang="en-GB" dirty="0"/>
          </a:p>
        </p:txBody>
      </p:sp>
    </p:spTree>
    <p:extLst>
      <p:ext uri="{BB962C8B-B14F-4D97-AF65-F5344CB8AC3E}">
        <p14:creationId xmlns:p14="http://schemas.microsoft.com/office/powerpoint/2010/main" val="27063412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22</a:t>
            </a:fld>
            <a:endParaRPr lang="en-GB" dirty="0"/>
          </a:p>
        </p:txBody>
      </p:sp>
    </p:spTree>
    <p:extLst>
      <p:ext uri="{BB962C8B-B14F-4D97-AF65-F5344CB8AC3E}">
        <p14:creationId xmlns:p14="http://schemas.microsoft.com/office/powerpoint/2010/main" val="42219036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23</a:t>
            </a:fld>
            <a:endParaRPr lang="en-GB" dirty="0"/>
          </a:p>
        </p:txBody>
      </p:sp>
    </p:spTree>
    <p:extLst>
      <p:ext uri="{BB962C8B-B14F-4D97-AF65-F5344CB8AC3E}">
        <p14:creationId xmlns:p14="http://schemas.microsoft.com/office/powerpoint/2010/main" val="23648754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24</a:t>
            </a:fld>
            <a:endParaRPr lang="en-GB" dirty="0"/>
          </a:p>
        </p:txBody>
      </p:sp>
    </p:spTree>
    <p:extLst>
      <p:ext uri="{BB962C8B-B14F-4D97-AF65-F5344CB8AC3E}">
        <p14:creationId xmlns:p14="http://schemas.microsoft.com/office/powerpoint/2010/main" val="41030049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25</a:t>
            </a:fld>
            <a:endParaRPr lang="en-GB" dirty="0"/>
          </a:p>
        </p:txBody>
      </p:sp>
    </p:spTree>
    <p:extLst>
      <p:ext uri="{BB962C8B-B14F-4D97-AF65-F5344CB8AC3E}">
        <p14:creationId xmlns:p14="http://schemas.microsoft.com/office/powerpoint/2010/main" val="35167511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26</a:t>
            </a:fld>
            <a:endParaRPr lang="en-GB" dirty="0"/>
          </a:p>
        </p:txBody>
      </p:sp>
    </p:spTree>
    <p:extLst>
      <p:ext uri="{BB962C8B-B14F-4D97-AF65-F5344CB8AC3E}">
        <p14:creationId xmlns:p14="http://schemas.microsoft.com/office/powerpoint/2010/main" val="20488590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27</a:t>
            </a:fld>
            <a:endParaRPr lang="en-GB" dirty="0"/>
          </a:p>
        </p:txBody>
      </p:sp>
    </p:spTree>
    <p:extLst>
      <p:ext uri="{BB962C8B-B14F-4D97-AF65-F5344CB8AC3E}">
        <p14:creationId xmlns:p14="http://schemas.microsoft.com/office/powerpoint/2010/main" val="32167548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28</a:t>
            </a:fld>
            <a:endParaRPr lang="en-GB" dirty="0"/>
          </a:p>
        </p:txBody>
      </p:sp>
    </p:spTree>
    <p:extLst>
      <p:ext uri="{BB962C8B-B14F-4D97-AF65-F5344CB8AC3E}">
        <p14:creationId xmlns:p14="http://schemas.microsoft.com/office/powerpoint/2010/main" val="2913265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a:t>
            </a:fld>
            <a:endParaRPr lang="en-GB" dirty="0"/>
          </a:p>
        </p:txBody>
      </p:sp>
    </p:spTree>
    <p:extLst>
      <p:ext uri="{BB962C8B-B14F-4D97-AF65-F5344CB8AC3E}">
        <p14:creationId xmlns:p14="http://schemas.microsoft.com/office/powerpoint/2010/main" val="4021634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a:t>
            </a:fld>
            <a:endParaRPr lang="en-GB" dirty="0"/>
          </a:p>
        </p:txBody>
      </p:sp>
    </p:spTree>
    <p:extLst>
      <p:ext uri="{BB962C8B-B14F-4D97-AF65-F5344CB8AC3E}">
        <p14:creationId xmlns:p14="http://schemas.microsoft.com/office/powerpoint/2010/main" val="2582199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a:t>
            </a:fld>
            <a:endParaRPr lang="en-GB" dirty="0"/>
          </a:p>
        </p:txBody>
      </p:sp>
    </p:spTree>
    <p:extLst>
      <p:ext uri="{BB962C8B-B14F-4D97-AF65-F5344CB8AC3E}">
        <p14:creationId xmlns:p14="http://schemas.microsoft.com/office/powerpoint/2010/main" val="3003039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a:t>
            </a:fld>
            <a:endParaRPr lang="en-GB" dirty="0"/>
          </a:p>
        </p:txBody>
      </p:sp>
    </p:spTree>
    <p:extLst>
      <p:ext uri="{BB962C8B-B14F-4D97-AF65-F5344CB8AC3E}">
        <p14:creationId xmlns:p14="http://schemas.microsoft.com/office/powerpoint/2010/main" val="2198343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a:t>
            </a:fld>
            <a:endParaRPr lang="en-GB" dirty="0"/>
          </a:p>
        </p:txBody>
      </p:sp>
    </p:spTree>
    <p:extLst>
      <p:ext uri="{BB962C8B-B14F-4D97-AF65-F5344CB8AC3E}">
        <p14:creationId xmlns:p14="http://schemas.microsoft.com/office/powerpoint/2010/main" val="3551953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a:t>
            </a:fld>
            <a:endParaRPr lang="en-GB" dirty="0"/>
          </a:p>
        </p:txBody>
      </p:sp>
    </p:spTree>
    <p:extLst>
      <p:ext uri="{BB962C8B-B14F-4D97-AF65-F5344CB8AC3E}">
        <p14:creationId xmlns:p14="http://schemas.microsoft.com/office/powerpoint/2010/main" val="1547319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a:t>
            </a:fld>
            <a:endParaRPr lang="en-GB" dirty="0"/>
          </a:p>
        </p:txBody>
      </p:sp>
    </p:spTree>
    <p:extLst>
      <p:ext uri="{BB962C8B-B14F-4D97-AF65-F5344CB8AC3E}">
        <p14:creationId xmlns:p14="http://schemas.microsoft.com/office/powerpoint/2010/main" val="12095665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slide" Target="../slides/slide28.xml"/><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slide" Target="../slides/slide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rookeWeston">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latin typeface="Calibri" pitchFamily="34" charset="0"/>
              <a:cs typeface="Calibri" pitchFamily="34" charset="0"/>
            </a:endParaRPr>
          </a:p>
        </p:txBody>
      </p:sp>
      <p:sp>
        <p:nvSpPr>
          <p:cNvPr id="9" name="Title 8"/>
          <p:cNvSpPr>
            <a:spLocks noGrp="1"/>
          </p:cNvSpPr>
          <p:nvPr>
            <p:ph type="ctrTitle"/>
          </p:nvPr>
        </p:nvSpPr>
        <p:spPr>
          <a:xfrm>
            <a:off x="685800" y="214290"/>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latin typeface="Calibri" pitchFamily="34" charset="0"/>
                <a:cs typeface="Calibri" pitchFamily="34" charset="0"/>
              </a:defRPr>
            </a:lvl1pPr>
            <a:extLst/>
          </a:lstStyle>
          <a:p>
            <a:r>
              <a:rPr kumimoji="0" lang="en-US" smtClean="0"/>
              <a:t>Click to edit Master 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latin typeface="Calibri" pitchFamily="34" charset="0"/>
                <a:cs typeface="Calibri" pitchFamily="34" charset="0"/>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latin typeface="Calibri" pitchFamily="34" charset="0"/>
                <a:cs typeface="Calibri" pitchFamily="34" charset="0"/>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val="0"/>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latin typeface="Calibri" pitchFamily="34" charset="0"/>
                <a:cs typeface="Calibri" pitchFamily="34" charset="0"/>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7" name="Subtitle 16"/>
          <p:cNvSpPr>
            <a:spLocks noGrp="1"/>
          </p:cNvSpPr>
          <p:nvPr>
            <p:ph type="subTitle" idx="1"/>
          </p:nvPr>
        </p:nvSpPr>
        <p:spPr>
          <a:xfrm>
            <a:off x="871566" y="5515444"/>
            <a:ext cx="7772400" cy="1199704"/>
          </a:xfrm>
        </p:spPr>
        <p:txBody>
          <a:bodyPr lIns="45720" rIns="45720"/>
          <a:lstStyle>
            <a:lvl1pPr marL="0" marR="64008" indent="0" algn="r">
              <a:buNone/>
              <a:defRPr b="1">
                <a:solidFill>
                  <a:schemeClr val="bg1"/>
                </a:solidFill>
                <a:latin typeface="Calibri" pitchFamily="34" charset="0"/>
                <a:cs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LO1 1-7">
    <p:spTree>
      <p:nvGrpSpPr>
        <p:cNvPr id="1" name=""/>
        <p:cNvGrpSpPr/>
        <p:nvPr/>
      </p:nvGrpSpPr>
      <p:grpSpPr>
        <a:xfrm>
          <a:off x="0" y="0"/>
          <a:ext cx="0" cy="0"/>
          <a:chOff x="0" y="0"/>
          <a:chExt cx="0" cy="0"/>
        </a:xfrm>
      </p:grpSpPr>
      <p:sp>
        <p:nvSpPr>
          <p:cNvPr id="14" name="Round Same Side Corner Rectangle 13">
            <a:hlinkClick r:id="rId2" action="ppaction://hlinksldjump"/>
          </p:cNvPr>
          <p:cNvSpPr/>
          <p:nvPr userDrawn="1"/>
        </p:nvSpPr>
        <p:spPr>
          <a:xfrm>
            <a:off x="5220072" y="620688"/>
            <a:ext cx="1152128" cy="357190"/>
          </a:xfrm>
          <a:prstGeom prst="round2SameRect">
            <a:avLst/>
          </a:prstGeom>
          <a:effectLst/>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Assessment</a:t>
            </a:r>
            <a:endParaRPr lang="en-GB" sz="1200" b="1" dirty="0">
              <a:latin typeface="Arial" panose="020B0604020202020204" pitchFamily="34" charset="0"/>
              <a:cs typeface="Arial" panose="020B0604020202020204" pitchFamily="34" charset="0"/>
            </a:endParaRPr>
          </a:p>
        </p:txBody>
      </p:sp>
      <p:sp>
        <p:nvSpPr>
          <p:cNvPr id="12" name="Round Same Side Corner Rectangle 11">
            <a:hlinkClick r:id="rId3" action="ppaction://hlinksldjump"/>
          </p:cNvPr>
          <p:cNvSpPr/>
          <p:nvPr userDrawn="1"/>
        </p:nvSpPr>
        <p:spPr>
          <a:xfrm>
            <a:off x="133019" y="620688"/>
            <a:ext cx="2134725"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P2.1</a:t>
            </a:r>
            <a:r>
              <a:rPr lang="en-GB" sz="1200" b="1" baseline="0" dirty="0" smtClean="0">
                <a:latin typeface="Arial" panose="020B0604020202020204" pitchFamily="34" charset="0"/>
                <a:cs typeface="Arial" panose="020B0604020202020204" pitchFamily="34" charset="0"/>
              </a:rPr>
              <a:t> – IT System Proposal</a:t>
            </a:r>
            <a:endParaRPr lang="en-GB" sz="1200" b="1" dirty="0">
              <a:latin typeface="Arial" panose="020B0604020202020204" pitchFamily="34" charset="0"/>
              <a:cs typeface="Arial" panose="020B0604020202020204" pitchFamily="34" charset="0"/>
            </a:endParaRPr>
          </a:p>
        </p:txBody>
      </p:sp>
      <p:sp>
        <p:nvSpPr>
          <p:cNvPr id="11" name="Round Same Side Corner Rectangle 10">
            <a:hlinkClick r:id="rId4" action="ppaction://hlinksldjump"/>
          </p:cNvPr>
          <p:cNvSpPr/>
          <p:nvPr userDrawn="1"/>
        </p:nvSpPr>
        <p:spPr>
          <a:xfrm>
            <a:off x="2303748" y="620688"/>
            <a:ext cx="2880319" cy="357190"/>
          </a:xfrm>
          <a:prstGeom prst="round2SameRect">
            <a:avLst/>
          </a:prstGeom>
          <a:gradFill>
            <a:gsLst>
              <a:gs pos="0">
                <a:schemeClr val="accent2">
                  <a:lumMod val="50000"/>
                </a:schemeClr>
              </a:gs>
              <a:gs pos="50000">
                <a:schemeClr val="accent2">
                  <a:lumMod val="75000"/>
                </a:schemeClr>
              </a:gs>
              <a:gs pos="70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M1.1 – Meeting Project Specifications</a:t>
            </a:r>
            <a:endParaRPr lang="en-GB" sz="1200" b="1" dirty="0">
              <a:latin typeface="Arial" panose="020B0604020202020204" pitchFamily="34" charset="0"/>
              <a:cs typeface="Arial" panose="020B0604020202020204" pitchFamily="34" charset="0"/>
            </a:endParaRPr>
          </a:p>
        </p:txBody>
      </p:sp>
      <p:sp>
        <p:nvSpPr>
          <p:cNvPr id="6" name="Title 5"/>
          <p:cNvSpPr>
            <a:spLocks noGrp="1"/>
          </p:cNvSpPr>
          <p:nvPr>
            <p:ph type="title"/>
          </p:nvPr>
        </p:nvSpPr>
        <p:spPr>
          <a:xfrm>
            <a:off x="35496" y="44624"/>
            <a:ext cx="7886110" cy="548680"/>
          </a:xfrm>
        </p:spPr>
        <p:txBody>
          <a:bodyPr rtlCol="0"/>
          <a:lstStyle>
            <a:lvl1pPr>
              <a:defRPr>
                <a:latin typeface="Calibri" pitchFamily="34" charset="0"/>
                <a:cs typeface="Calibri" pitchFamily="34" charset="0"/>
              </a:defRPr>
            </a:lvl1pPr>
            <a:extLst/>
          </a:lstStyle>
          <a:p>
            <a:r>
              <a:rPr kumimoji="0" lang="en-US" dirty="0" smtClean="0"/>
              <a:t>Click to edit Master title style</a:t>
            </a:r>
            <a:endParaRPr kumimoji="0" lang="en-US" dirty="0"/>
          </a:p>
        </p:txBody>
      </p:sp>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956376" y="-2406"/>
            <a:ext cx="1145845" cy="911126"/>
          </a:xfrm>
          <a:prstGeom prst="rect">
            <a:avLst/>
          </a:prstGeom>
        </p:spPr>
      </p:pic>
      <p:sp>
        <p:nvSpPr>
          <p:cNvPr id="15" name="Content Placeholder 1"/>
          <p:cNvSpPr txBox="1">
            <a:spLocks/>
          </p:cNvSpPr>
          <p:nvPr/>
        </p:nvSpPr>
        <p:spPr>
          <a:xfrm>
            <a:off x="133342" y="983578"/>
            <a:ext cx="8840139" cy="5757790"/>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13648" y="5937012"/>
            <a:ext cx="3203848"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latin typeface="Calibri" pitchFamily="34" charset="0"/>
              <a:cs typeface="Calibri" pitchFamily="34" charset="0"/>
            </a:endParaRPr>
          </a:p>
        </p:txBody>
      </p:sp>
      <p:sp>
        <p:nvSpPr>
          <p:cNvPr id="12" name="Freeform 11"/>
          <p:cNvSpPr>
            <a:spLocks/>
          </p:cNvSpPr>
          <p:nvPr/>
        </p:nvSpPr>
        <p:spPr bwMode="auto">
          <a:xfrm>
            <a:off x="1" y="5924550"/>
            <a:ext cx="2339752"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latin typeface="Calibri" pitchFamily="34" charset="0"/>
              <a:cs typeface="Calibri" pitchFamily="34" charset="0"/>
            </a:endParaRPr>
          </a:p>
        </p:txBody>
      </p:sp>
      <p:sp>
        <p:nvSpPr>
          <p:cNvPr id="14" name="Right Triangle 13"/>
          <p:cNvSpPr>
            <a:spLocks/>
          </p:cNvSpPr>
          <p:nvPr/>
        </p:nvSpPr>
        <p:spPr bwMode="auto">
          <a:xfrm>
            <a:off x="-6042" y="5949279"/>
            <a:ext cx="1913746" cy="922841"/>
          </a:xfrm>
          <a:prstGeom prst="rtTriangle">
            <a:avLst/>
          </a:prstGeom>
          <a:blipFill>
            <a:blip r:embed="rId4" cstate="email">
              <a:alphaModFix amt="50000"/>
              <a:extLst>
                <a:ext uri="{28A0092B-C50C-407E-A947-70E740481C1C}">
                  <a14:useLocalDpi xmlns:a14="http://schemas.microsoft.com/office/drawing/2010/main" val="0"/>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latin typeface="Calibri" pitchFamily="34" charset="0"/>
              <a:cs typeface="Calibri" pitchFamily="34" charset="0"/>
            </a:endParaRPr>
          </a:p>
        </p:txBody>
      </p:sp>
      <p:cxnSp>
        <p:nvCxnSpPr>
          <p:cNvPr id="15" name="Straight Connector 14"/>
          <p:cNvCxnSpPr>
            <a:stCxn id="14" idx="0"/>
            <a:endCxn id="14" idx="4"/>
          </p:cNvCxnSpPr>
          <p:nvPr/>
        </p:nvCxnSpPr>
        <p:spPr>
          <a:xfrm rot="16200000" flipH="1">
            <a:off x="489410" y="5453826"/>
            <a:ext cx="922841" cy="1913746"/>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4"/>
            <a:ext cx="8229600" cy="857256"/>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457200" y="1000108"/>
            <a:ext cx="8229600" cy="4929222"/>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07" r:id="rId1"/>
    <p:sldLayoutId id="2147483711" r:id="rId2"/>
  </p:sldLayoutIdLst>
  <p:timing>
    <p:tnLst>
      <p:par>
        <p:cTn id="1" dur="indefinite" restart="never" nodeType="tmRoot"/>
      </p:par>
    </p:tnLst>
  </p:timing>
  <p:txStyles>
    <p:title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p:titleStyle>
    <p:bodyStyle>
      <a:lvl1pPr marL="365760" indent="-256032" algn="l" rtl="0" eaLnBrk="1" latinLnBrk="0" hangingPunct="1">
        <a:spcBef>
          <a:spcPts val="0"/>
        </a:spcBef>
        <a:spcAft>
          <a:spcPts val="600"/>
        </a:spcAft>
        <a:buClr>
          <a:schemeClr val="accent1"/>
        </a:buClr>
        <a:buSzPct val="68000"/>
        <a:buFont typeface="Wingdings 3"/>
        <a:buChar char=""/>
        <a:defRPr kumimoji="0" sz="2700" kern="1200">
          <a:solidFill>
            <a:schemeClr val="tx1"/>
          </a:solidFill>
          <a:latin typeface="Calibri" pitchFamily="34" charset="0"/>
          <a:ea typeface="+mn-ea"/>
          <a:cs typeface="Calibri" pitchFamily="34" charset="0"/>
        </a:defRPr>
      </a:lvl1pPr>
      <a:lvl2pPr marL="621792" indent="-228600" algn="l" rtl="0" eaLnBrk="1" latinLnBrk="0" hangingPunct="1">
        <a:spcBef>
          <a:spcPts val="0"/>
        </a:spcBef>
        <a:spcAft>
          <a:spcPts val="600"/>
        </a:spcAft>
        <a:buClr>
          <a:schemeClr val="accent1"/>
        </a:buClr>
        <a:buFont typeface="Verdana"/>
        <a:buChar char="◦"/>
        <a:defRPr kumimoji="0" sz="2300" kern="1200">
          <a:solidFill>
            <a:schemeClr val="tx1"/>
          </a:solidFill>
          <a:latin typeface="Calibri" pitchFamily="34" charset="0"/>
          <a:ea typeface="+mn-ea"/>
          <a:cs typeface="Calibri" pitchFamily="34" charset="0"/>
        </a:defRPr>
      </a:lvl2pPr>
      <a:lvl3pPr marL="859536" indent="-228600" algn="l" rtl="0" eaLnBrk="1" latinLnBrk="0" hangingPunct="1">
        <a:spcBef>
          <a:spcPts val="0"/>
        </a:spcBef>
        <a:spcAft>
          <a:spcPts val="600"/>
        </a:spcAft>
        <a:buClr>
          <a:schemeClr val="accent2"/>
        </a:buClr>
        <a:buSzPct val="100000"/>
        <a:buFont typeface="Wingdings 2"/>
        <a:buChar char=""/>
        <a:defRPr kumimoji="0" sz="2100" kern="1200">
          <a:solidFill>
            <a:schemeClr val="tx1"/>
          </a:solidFill>
          <a:latin typeface="Calibri" pitchFamily="34" charset="0"/>
          <a:ea typeface="+mn-ea"/>
          <a:cs typeface="Calibri" pitchFamily="34" charset="0"/>
        </a:defRPr>
      </a:lvl3pPr>
      <a:lvl4pPr marL="1143000" indent="-228600" algn="l" rtl="0" eaLnBrk="1" latinLnBrk="0" hangingPunct="1">
        <a:spcBef>
          <a:spcPts val="0"/>
        </a:spcBef>
        <a:spcAft>
          <a:spcPts val="600"/>
        </a:spcAft>
        <a:buClr>
          <a:schemeClr val="accent2"/>
        </a:buClr>
        <a:buFont typeface="Wingdings 2"/>
        <a:buChar char=""/>
        <a:defRPr kumimoji="0" sz="1900" kern="1200">
          <a:solidFill>
            <a:schemeClr val="tx1"/>
          </a:solidFill>
          <a:latin typeface="Calibri" pitchFamily="34" charset="0"/>
          <a:ea typeface="+mn-ea"/>
          <a:cs typeface="Calibri" pitchFamily="34" charset="0"/>
        </a:defRPr>
      </a:lvl4pPr>
      <a:lvl5pPr marL="1371600" indent="-228600" algn="l" rtl="0" eaLnBrk="1" latinLnBrk="0" hangingPunct="1">
        <a:spcBef>
          <a:spcPts val="0"/>
        </a:spcBef>
        <a:spcAft>
          <a:spcPts val="600"/>
        </a:spcAft>
        <a:buClr>
          <a:schemeClr val="accent2"/>
        </a:buClr>
        <a:buFont typeface="Wingdings 2"/>
        <a:buChar char=""/>
        <a:defRPr kumimoji="0" sz="1800" kern="1200">
          <a:solidFill>
            <a:schemeClr val="tx1"/>
          </a:solidFill>
          <a:latin typeface="Calibri" pitchFamily="34" charset="0"/>
          <a:ea typeface="+mn-ea"/>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hyperlink" Target="P1.1%20-%20Video%20Game%20Genres.mp4"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hyperlink" Target="P1.1%20-%20Video%20Game%20Genres.mp4"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hyperlink" Target="P1.1%20-%20Video%20Game%20Genres.mp4"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P1.1%20-%20Video%20Game%20Genres.mp4" TargetMode="External"/><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P1.1%20-%20Video%20Game%20Genres.mp4" TargetMode="External"/><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P1.1%20-%20Video%20Game%20Genres.mp4" TargetMode="External"/><Relationship Id="rId5" Type="http://schemas.openxmlformats.org/officeDocument/2006/relationships/image" Target="../media/image34.jpe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image" Target="../media/image4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P1.3%20-%20Video%20Game%20Consoles.mp4"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hyperlink" Target="P1.3%20-%20Video%20Game%20Consoles.mp4"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22.xml.rels><?xml version="1.0" encoding="UTF-8" standalone="yes"?>
<Relationships xmlns="http://schemas.openxmlformats.org/package/2006/relationships"><Relationship Id="rId3" Type="http://schemas.openxmlformats.org/officeDocument/2006/relationships/image" Target="../media/image56.jpeg"/><Relationship Id="rId7" Type="http://schemas.openxmlformats.org/officeDocument/2006/relationships/hyperlink" Target="P1.3%20-%20Video%20Game%20Consoles.mp4"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jpeg"/><Relationship Id="rId4" Type="http://schemas.openxmlformats.org/officeDocument/2006/relationships/image" Target="../media/image57.jpeg"/></Relationships>
</file>

<file path=ppt/slides/_rels/slide23.xml.rels><?xml version="1.0" encoding="UTF-8" standalone="yes"?>
<Relationships xmlns="http://schemas.openxmlformats.org/package/2006/relationships"><Relationship Id="rId3" Type="http://schemas.openxmlformats.org/officeDocument/2006/relationships/image" Target="../media/image60.jpeg"/><Relationship Id="rId7" Type="http://schemas.openxmlformats.org/officeDocument/2006/relationships/hyperlink" Target="P1.3%20-%20Video%20Game%20Consoles.mp4"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png"/></Relationships>
</file>

<file path=ppt/slides/_rels/slide2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P1.4%20-%20Why%20We%20Love%20Video%20Games.mp4"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P1.4%20-%20Sound%20Effects%20Quiz.mp4" TargetMode="External"/><Relationship Id="rId3" Type="http://schemas.openxmlformats.org/officeDocument/2006/relationships/hyperlink" Target="P1.4%20-%20Why%20We%20Love%20Video%20Games.mp4" TargetMode="External"/><Relationship Id="rId7" Type="http://schemas.openxmlformats.org/officeDocument/2006/relationships/image" Target="../media/image68.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26.xml.rels><?xml version="1.0" encoding="UTF-8" standalone="yes"?>
<Relationships xmlns="http://schemas.openxmlformats.org/package/2006/relationships"><Relationship Id="rId3" Type="http://schemas.openxmlformats.org/officeDocument/2006/relationships/hyperlink" Target="P1.4%20-%20Why%20We%20Love%20Video%20Games.mp4" TargetMode="External"/><Relationship Id="rId7" Type="http://schemas.openxmlformats.org/officeDocument/2006/relationships/image" Target="../media/image72.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s>
</file>

<file path=ppt/slides/_rels/slide27.xml.rels><?xml version="1.0" encoding="UTF-8" standalone="yes"?>
<Relationships xmlns="http://schemas.openxmlformats.org/package/2006/relationships"><Relationship Id="rId3" Type="http://schemas.openxmlformats.org/officeDocument/2006/relationships/hyperlink" Target="P1.4%20-%20Why%20We%20Love%20Video%20Games.mp4" TargetMode="External"/><Relationship Id="rId7" Type="http://schemas.openxmlformats.org/officeDocument/2006/relationships/image" Target="../media/image76.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P1.1%20-%20Video%20Game%20Genres.mp4"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hyperlink" Target="P1.1%20-%20Video%20Game%20Genres.mp4"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7504" y="5394228"/>
            <a:ext cx="8928992" cy="771076"/>
          </a:xfrm>
        </p:spPr>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ts val="5600"/>
              </a:lnSpc>
              <a:spcAft>
                <a:spcPts val="0"/>
              </a:spcAft>
            </a:pPr>
            <a:r>
              <a:rPr lang="en-US" sz="6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LO1 - Fundamentals of Game Design</a:t>
            </a:r>
          </a:p>
        </p:txBody>
      </p:sp>
      <p:sp>
        <p:nvSpPr>
          <p:cNvPr id="7" name="Rectangle 6"/>
          <p:cNvSpPr/>
          <p:nvPr/>
        </p:nvSpPr>
        <p:spPr>
          <a:xfrm>
            <a:off x="251520" y="260648"/>
            <a:ext cx="8712968" cy="170843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sp>
        <p:nvSpPr>
          <p:cNvPr id="8" name="TextBox 7"/>
          <p:cNvSpPr txBox="1"/>
          <p:nvPr/>
        </p:nvSpPr>
        <p:spPr>
          <a:xfrm>
            <a:off x="323528" y="332656"/>
            <a:ext cx="8496944" cy="1477328"/>
          </a:xfrm>
          <a:prstGeom prst="rect">
            <a:avLst/>
          </a:prstGeom>
          <a:noFill/>
        </p:spPr>
        <p:txBody>
          <a:bodyPr wrap="square" rtlCol="0">
            <a:spAutoFit/>
          </a:bodyPr>
          <a:lstStyle/>
          <a:p>
            <a:pPr algn="r"/>
            <a:r>
              <a:rPr lang="en-GB" sz="3000" b="1" dirty="0" smtClean="0"/>
              <a:t>OCR Level 02 – Cambridge Technical</a:t>
            </a:r>
            <a:endParaRPr lang="en-GB" sz="3000" b="1" dirty="0"/>
          </a:p>
          <a:p>
            <a:pPr algn="r"/>
            <a:r>
              <a:rPr lang="en-GB" sz="2800" dirty="0"/>
              <a:t> </a:t>
            </a:r>
            <a:r>
              <a:rPr lang="en-GB" sz="2800" b="1" dirty="0"/>
              <a:t>Unit </a:t>
            </a:r>
            <a:r>
              <a:rPr lang="en-GB" sz="2800" b="1" dirty="0" smtClean="0"/>
              <a:t>05 </a:t>
            </a:r>
            <a:r>
              <a:rPr lang="en-GB" sz="2800" b="1" dirty="0"/>
              <a:t>– Creating </a:t>
            </a:r>
            <a:r>
              <a:rPr lang="en-GB" sz="2800" b="1" dirty="0" smtClean="0"/>
              <a:t>Business Solutions</a:t>
            </a:r>
            <a:endParaRPr lang="en-GB" sz="2800" b="1" dirty="0"/>
          </a:p>
          <a:p>
            <a:pPr algn="r"/>
            <a:r>
              <a:rPr lang="en-GB" sz="3200" b="1" dirty="0" smtClean="0">
                <a:solidFill>
                  <a:schemeClr val="tx1">
                    <a:lumMod val="50000"/>
                    <a:lumOff val="50000"/>
                  </a:schemeClr>
                </a:solidFill>
              </a:rPr>
              <a:t>2016 Specification </a:t>
            </a:r>
            <a:r>
              <a:rPr lang="en-GB" sz="3200" b="1" dirty="0">
                <a:solidFill>
                  <a:schemeClr val="tx1">
                    <a:lumMod val="50000"/>
                    <a:lumOff val="50000"/>
                  </a:schemeClr>
                </a:solidFill>
              </a:rPr>
              <a:t>- </a:t>
            </a:r>
            <a:r>
              <a:rPr lang="en-GB" sz="3200" b="1" dirty="0">
                <a:solidFill>
                  <a:schemeClr val="tx1">
                    <a:lumMod val="50000"/>
                    <a:lumOff val="50000"/>
                  </a:schemeClr>
                </a:solidFill>
              </a:rPr>
              <a:t>L/615/1436 </a:t>
            </a:r>
            <a:endParaRPr lang="en-GB" sz="3200" b="1" dirty="0">
              <a:solidFill>
                <a:schemeClr val="tx1">
                  <a:lumMod val="50000"/>
                  <a:lumOff val="50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283" y="309942"/>
            <a:ext cx="1665629" cy="1599701"/>
          </a:xfrm>
          <a:prstGeom prst="rect">
            <a:avLst/>
          </a:prstGeom>
        </p:spPr>
      </p:pic>
      <p:pic>
        <p:nvPicPr>
          <p:cNvPr id="1026" name="Picture 2" descr="Image result for game concept to finish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347864" y="2078948"/>
            <a:ext cx="5607580" cy="29342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1" y="1046341"/>
            <a:ext cx="6696745" cy="5847755"/>
          </a:xfrm>
          <a:prstGeom prst="rect">
            <a:avLst/>
          </a:prstGeom>
        </p:spPr>
        <p:txBody>
          <a:bodyPr wrap="square">
            <a:spAutoFit/>
          </a:bodyPr>
          <a:lstStyle/>
          <a:p>
            <a:pPr marL="355600" indent="-355600">
              <a:buClr>
                <a:srgbClr val="C00000"/>
              </a:buClr>
              <a:buSzPct val="68000"/>
              <a:buFont typeface="Arial" panose="020B0604020202020204" pitchFamily="34" charset="0"/>
              <a:buChar char="►"/>
              <a:tabLst>
                <a:tab pos="722313" algn="l"/>
              </a:tabLst>
            </a:pPr>
            <a:r>
              <a:rPr lang="en-US" sz="2200" dirty="0"/>
              <a:t>In many ways, puzzle video games are not dissimilar from traditional puzzles. What they offer are unique environments that are not as easily introduced in one's living room. </a:t>
            </a:r>
            <a:endParaRPr lang="en-US" sz="2200" dirty="0" smtClean="0"/>
          </a:p>
          <a:p>
            <a:pPr marL="355600" indent="-355600">
              <a:buClr>
                <a:srgbClr val="C00000"/>
              </a:buClr>
              <a:buSzPct val="68000"/>
              <a:buFont typeface="Arial" panose="020B0604020202020204" pitchFamily="34" charset="0"/>
              <a:buChar char="►"/>
              <a:tabLst>
                <a:tab pos="722313" algn="l"/>
              </a:tabLst>
            </a:pPr>
            <a:r>
              <a:rPr lang="en-US" sz="2200" dirty="0" smtClean="0"/>
              <a:t>For </a:t>
            </a:r>
            <a:r>
              <a:rPr lang="en-US" sz="2200" dirty="0"/>
              <a:t>example, </a:t>
            </a:r>
            <a:r>
              <a:rPr lang="en-US" sz="2200" dirty="0" err="1"/>
              <a:t>Wetrix</a:t>
            </a:r>
            <a:r>
              <a:rPr lang="en-US" sz="2200" dirty="0"/>
              <a:t> enables the player to build up a series of walls that would be able to contain a deluge of water when it falls. Successful completion of a level involves capturing enough water. </a:t>
            </a:r>
            <a:endParaRPr lang="en-US" sz="2200" dirty="0" smtClean="0"/>
          </a:p>
          <a:p>
            <a:pPr marL="355600" indent="-355600">
              <a:buClr>
                <a:srgbClr val="C00000"/>
              </a:buClr>
              <a:buSzPct val="68000"/>
              <a:buFont typeface="Arial" panose="020B0604020202020204" pitchFamily="34" charset="0"/>
              <a:buChar char="►"/>
              <a:tabLst>
                <a:tab pos="722313" algn="l"/>
              </a:tabLst>
            </a:pPr>
            <a:r>
              <a:rPr lang="en-US" sz="2200" dirty="0" smtClean="0"/>
              <a:t>Other </a:t>
            </a:r>
            <a:r>
              <a:rPr lang="en-US" sz="2200" dirty="0"/>
              <a:t>examples include Tetris, Intelligent </a:t>
            </a:r>
            <a:r>
              <a:rPr lang="en-US" sz="2200" dirty="0" err="1"/>
              <a:t>Qube</a:t>
            </a:r>
            <a:r>
              <a:rPr lang="en-US" sz="2200" dirty="0"/>
              <a:t>, Puzzle Bobble, </a:t>
            </a:r>
            <a:r>
              <a:rPr lang="en-US" sz="2200" dirty="0" err="1"/>
              <a:t>Puyo</a:t>
            </a:r>
            <a:r>
              <a:rPr lang="en-US" sz="2200" dirty="0"/>
              <a:t> </a:t>
            </a:r>
            <a:r>
              <a:rPr lang="en-US" sz="2200" dirty="0" err="1"/>
              <a:t>Puyo</a:t>
            </a:r>
            <a:r>
              <a:rPr lang="en-US" sz="2200" dirty="0"/>
              <a:t>, Devil Dice, and </a:t>
            </a:r>
            <a:r>
              <a:rPr lang="en-US" sz="2200" dirty="0" smtClean="0"/>
              <a:t>Candy Crush. These </a:t>
            </a:r>
            <a:r>
              <a:rPr lang="en-US" sz="2200" dirty="0"/>
              <a:t>games appeal to those who love to solve difficult puzzles. There are many levels, from beginner to expert, and games usually have coloured shapes and simple actions. These are brain games, with no action </a:t>
            </a:r>
            <a:r>
              <a:rPr lang="en-US" sz="2200" dirty="0" smtClean="0"/>
              <a:t/>
            </a:r>
            <a:br>
              <a:rPr lang="en-US" sz="2200" dirty="0" smtClean="0"/>
            </a:br>
            <a:r>
              <a:rPr lang="en-US" sz="2200" dirty="0" smtClean="0"/>
              <a:t>involved</a:t>
            </a:r>
            <a:r>
              <a:rPr lang="en-US" sz="2200" dirty="0"/>
              <a:t>.</a:t>
            </a:r>
            <a:endParaRPr lang="en-US" sz="2200" dirty="0" smtClean="0"/>
          </a:p>
        </p:txBody>
      </p:sp>
      <p:sp>
        <p:nvSpPr>
          <p:cNvPr id="6" name="Title 1"/>
          <p:cNvSpPr txBox="1">
            <a:spLocks/>
          </p:cNvSpPr>
          <p:nvPr/>
        </p:nvSpPr>
        <p:spPr>
          <a:xfrm>
            <a:off x="35496" y="0"/>
            <a:ext cx="7920880" cy="62068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a:lstStyle>
          <a:p>
            <a:pPr fontAlgn="auto">
              <a:spcAft>
                <a:spcPts val="0"/>
              </a:spcAft>
            </a:pPr>
            <a:r>
              <a:rPr lang="en-GB" sz="3600" dirty="0" smtClean="0"/>
              <a:t>P1.1 – Game Genres - Puzzle</a:t>
            </a:r>
            <a:endParaRPr lang="en-GB" sz="3200" dirty="0" smtClean="0"/>
          </a:p>
        </p:txBody>
      </p:sp>
      <p:pic>
        <p:nvPicPr>
          <p:cNvPr id="4098" name="Picture 2" descr="Image result for puzzle gam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0351" y="2936066"/>
            <a:ext cx="1884777" cy="106018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puzzle gam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80352" y="4054640"/>
            <a:ext cx="1901440" cy="142608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computer puzzle game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6980350" y="1046341"/>
            <a:ext cx="1884777" cy="180659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mage result for lemming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80352" y="5589240"/>
            <a:ext cx="1912128" cy="107557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hlinkClick r:id="rId7" action="ppaction://hlinkfile"/>
          </p:cNvPr>
          <p:cNvSpPr txBox="1"/>
          <p:nvPr/>
        </p:nvSpPr>
        <p:spPr>
          <a:xfrm>
            <a:off x="5699204" y="6300028"/>
            <a:ext cx="1249060" cy="369332"/>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IE" dirty="0" smtClean="0"/>
              <a:t>Click Here</a:t>
            </a:r>
            <a:endParaRPr lang="en-GB" dirty="0"/>
          </a:p>
        </p:txBody>
      </p:sp>
    </p:spTree>
    <p:extLst>
      <p:ext uri="{BB962C8B-B14F-4D97-AF65-F5344CB8AC3E}">
        <p14:creationId xmlns:p14="http://schemas.microsoft.com/office/powerpoint/2010/main" val="2066265012"/>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1" y="1046341"/>
            <a:ext cx="6192689" cy="5687711"/>
          </a:xfrm>
          <a:prstGeom prst="rect">
            <a:avLst/>
          </a:prstGeom>
        </p:spPr>
        <p:txBody>
          <a:bodyPr wrap="square">
            <a:spAutoFit/>
          </a:bodyPr>
          <a:lstStyle/>
          <a:p>
            <a:pPr marL="355600" indent="-355600">
              <a:buClr>
                <a:srgbClr val="C00000"/>
              </a:buClr>
              <a:buSzPct val="68000"/>
              <a:buFont typeface="Arial" panose="020B0604020202020204" pitchFamily="34" charset="0"/>
              <a:buChar char="►"/>
              <a:tabLst>
                <a:tab pos="722313" algn="l"/>
              </a:tabLst>
            </a:pPr>
            <a:r>
              <a:rPr lang="en-US" sz="2020" dirty="0"/>
              <a:t>Racing games come in a variety of formats, but all feature racing at their core. Whether you have access to a garage full of cars that actually exist, like with Gran </a:t>
            </a:r>
            <a:r>
              <a:rPr lang="en-US" sz="2020" dirty="0" err="1" smtClean="0"/>
              <a:t>Turismo</a:t>
            </a:r>
            <a:r>
              <a:rPr lang="en-US" sz="2020" dirty="0" smtClean="0"/>
              <a:t>, adventure added like Grand Theft Auto or </a:t>
            </a:r>
            <a:r>
              <a:rPr lang="en-US" sz="2020" dirty="0"/>
              <a:t>prefer the more cartoonish approach of Mario Kart, the goal is to get around the track faster than your opponents. </a:t>
            </a:r>
            <a:endParaRPr lang="en-US" sz="2020" dirty="0" smtClean="0"/>
          </a:p>
          <a:p>
            <a:pPr marL="355600" indent="-355600">
              <a:buClr>
                <a:srgbClr val="C00000"/>
              </a:buClr>
              <a:buSzPct val="68000"/>
              <a:buFont typeface="Arial" panose="020B0604020202020204" pitchFamily="34" charset="0"/>
              <a:buChar char="►"/>
              <a:tabLst>
                <a:tab pos="722313" algn="l"/>
              </a:tabLst>
            </a:pPr>
            <a:r>
              <a:rPr lang="en-US" sz="2020" dirty="0" smtClean="0"/>
              <a:t>Winning </a:t>
            </a:r>
            <a:r>
              <a:rPr lang="en-US" sz="2020" dirty="0"/>
              <a:t>races sometimes open’s opportunities to improve the virtual cars and unlock additional tracks, while others are purely for bragging rights</a:t>
            </a:r>
            <a:r>
              <a:rPr lang="en-US" sz="2020" dirty="0" smtClean="0"/>
              <a:t>.</a:t>
            </a:r>
          </a:p>
          <a:p>
            <a:pPr marL="355600" indent="-355600">
              <a:buClr>
                <a:srgbClr val="C00000"/>
              </a:buClr>
              <a:buSzPct val="68000"/>
              <a:buFont typeface="Arial" panose="020B0604020202020204" pitchFamily="34" charset="0"/>
              <a:buChar char="►"/>
              <a:tabLst>
                <a:tab pos="722313" algn="l"/>
              </a:tabLst>
            </a:pPr>
            <a:r>
              <a:rPr lang="en-US" sz="2020" dirty="0" smtClean="0"/>
              <a:t>For some it is the realism that matters rather than the team play or the competition. Games like Gran </a:t>
            </a:r>
            <a:r>
              <a:rPr lang="en-US" sz="2020" dirty="0" err="1" smtClean="0"/>
              <a:t>Turismo</a:t>
            </a:r>
            <a:r>
              <a:rPr lang="en-US" sz="2020" dirty="0" smtClean="0"/>
              <a:t> sell due to this realism and the chance to drive in realistic environments in classic cars.</a:t>
            </a:r>
          </a:p>
          <a:p>
            <a:pPr marL="355600" indent="-355600">
              <a:buClr>
                <a:srgbClr val="C00000"/>
              </a:buClr>
              <a:buSzPct val="68000"/>
              <a:buFont typeface="Arial" panose="020B0604020202020204" pitchFamily="34" charset="0"/>
              <a:buChar char="►"/>
              <a:tabLst>
                <a:tab pos="722313" algn="l"/>
              </a:tabLst>
            </a:pPr>
            <a:r>
              <a:rPr lang="en-US" sz="2020" dirty="0" smtClean="0"/>
              <a:t>Alternative racing can be done on skis, motorbikes, F1, Speed boats and </a:t>
            </a:r>
            <a:br>
              <a:rPr lang="en-US" sz="2020" dirty="0" smtClean="0"/>
            </a:br>
            <a:r>
              <a:rPr lang="en-US" sz="2020" dirty="0" smtClean="0"/>
              <a:t>airplanes.</a:t>
            </a:r>
          </a:p>
        </p:txBody>
      </p:sp>
      <p:sp>
        <p:nvSpPr>
          <p:cNvPr id="6" name="Title 1"/>
          <p:cNvSpPr txBox="1">
            <a:spLocks/>
          </p:cNvSpPr>
          <p:nvPr/>
        </p:nvSpPr>
        <p:spPr>
          <a:xfrm>
            <a:off x="35496" y="0"/>
            <a:ext cx="7920880" cy="62068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a:lstStyle>
          <a:p>
            <a:pPr fontAlgn="auto">
              <a:spcAft>
                <a:spcPts val="0"/>
              </a:spcAft>
            </a:pPr>
            <a:r>
              <a:rPr lang="en-GB" sz="3600" dirty="0" smtClean="0"/>
              <a:t>P1.1 – Game Genres - Racing</a:t>
            </a:r>
            <a:endParaRPr lang="en-GB" sz="3200" dirty="0" smtClean="0"/>
          </a:p>
        </p:txBody>
      </p:sp>
      <p:pic>
        <p:nvPicPr>
          <p:cNvPr id="5122" name="Picture 2" descr="Image result for driving game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372200" y="5373216"/>
            <a:ext cx="2475547" cy="128059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mario k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3645907"/>
            <a:ext cx="2481486" cy="165530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old driving game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6372869" y="2488673"/>
            <a:ext cx="2474877" cy="1084343"/>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Image result for grand theft auto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2200" y="1046341"/>
            <a:ext cx="2476500" cy="13906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hlinkClick r:id="rId7" action="ppaction://hlinkfile"/>
          </p:cNvPr>
          <p:cNvSpPr txBox="1"/>
          <p:nvPr/>
        </p:nvSpPr>
        <p:spPr>
          <a:xfrm>
            <a:off x="5076056" y="6300028"/>
            <a:ext cx="1249060" cy="369332"/>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IE" dirty="0" smtClean="0"/>
              <a:t>Click Here</a:t>
            </a:r>
            <a:endParaRPr lang="en-GB" dirty="0"/>
          </a:p>
        </p:txBody>
      </p:sp>
    </p:spTree>
    <p:extLst>
      <p:ext uri="{BB962C8B-B14F-4D97-AF65-F5344CB8AC3E}">
        <p14:creationId xmlns:p14="http://schemas.microsoft.com/office/powerpoint/2010/main" val="3993018705"/>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2" y="1046341"/>
            <a:ext cx="6040604" cy="5586145"/>
          </a:xfrm>
          <a:prstGeom prst="rect">
            <a:avLst/>
          </a:prstGeom>
        </p:spPr>
        <p:txBody>
          <a:bodyPr wrap="square">
            <a:spAutoFit/>
          </a:bodyPr>
          <a:lstStyle/>
          <a:p>
            <a:pPr marL="355600" indent="-355600">
              <a:buClr>
                <a:srgbClr val="C00000"/>
              </a:buClr>
              <a:buSzPct val="68000"/>
              <a:buFont typeface="Arial" panose="020B0604020202020204" pitchFamily="34" charset="0"/>
              <a:buChar char="►"/>
              <a:tabLst>
                <a:tab pos="722313" algn="l"/>
              </a:tabLst>
            </a:pPr>
            <a:r>
              <a:rPr lang="en-US" sz="2100" dirty="0"/>
              <a:t>The RPG, or Role Playing Game is one of the more story rich options available in gaming today, but often still features a strong combat aspect. Players lead characters through stories, making various choices along the way that impact the story’s conclusion. Free online versions are available, like Stick RPG 2, as well as titles in a traditional console and computer formats, such as the Mass Effect series</a:t>
            </a:r>
            <a:r>
              <a:rPr lang="en-US" sz="2100" dirty="0" smtClean="0"/>
              <a:t>.</a:t>
            </a:r>
            <a:endParaRPr lang="en-US" sz="2100" dirty="0"/>
          </a:p>
          <a:p>
            <a:pPr marL="355600" indent="-355600">
              <a:buClr>
                <a:srgbClr val="C00000"/>
              </a:buClr>
              <a:buSzPct val="68000"/>
              <a:buFont typeface="Arial" panose="020B0604020202020204" pitchFamily="34" charset="0"/>
              <a:buChar char="►"/>
              <a:tabLst>
                <a:tab pos="722313" algn="l"/>
              </a:tabLst>
            </a:pPr>
            <a:r>
              <a:rPr lang="en-US" sz="2100" dirty="0"/>
              <a:t>RPGs played online in open worlds full of other players are classified as MMORPGs or Massively Multiplayer Online Role Playing Games. One of the most recognised names in MMORPGs is World of Warcraft (</a:t>
            </a:r>
            <a:r>
              <a:rPr lang="en-US" sz="2100" dirty="0" err="1"/>
              <a:t>WoW</a:t>
            </a:r>
            <a:r>
              <a:rPr lang="en-US" sz="2100" dirty="0"/>
              <a:t>), though the genre was popular before </a:t>
            </a:r>
            <a:r>
              <a:rPr lang="en-US" sz="2100" dirty="0" err="1"/>
              <a:t>WoW</a:t>
            </a:r>
            <a:r>
              <a:rPr lang="en-US" sz="2100" dirty="0"/>
              <a:t> entered the market.</a:t>
            </a:r>
            <a:endParaRPr lang="en-US" sz="2100" dirty="0" smtClean="0"/>
          </a:p>
        </p:txBody>
      </p:sp>
      <p:sp>
        <p:nvSpPr>
          <p:cNvPr id="6" name="Title 1"/>
          <p:cNvSpPr txBox="1">
            <a:spLocks/>
          </p:cNvSpPr>
          <p:nvPr/>
        </p:nvSpPr>
        <p:spPr>
          <a:xfrm>
            <a:off x="35496" y="0"/>
            <a:ext cx="7920880" cy="62068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a:lstStyle>
          <a:p>
            <a:pPr fontAlgn="auto">
              <a:spcAft>
                <a:spcPts val="0"/>
              </a:spcAft>
            </a:pPr>
            <a:r>
              <a:rPr lang="en-GB" sz="3600" dirty="0" smtClean="0"/>
              <a:t>P1.1 – Game Genres – Role Play</a:t>
            </a:r>
            <a:endParaRPr lang="en-GB" sz="3200" dirty="0" smtClean="0"/>
          </a:p>
        </p:txBody>
      </p:sp>
      <p:pic>
        <p:nvPicPr>
          <p:cNvPr id="6146" name="Picture 2" descr="Image result for skyri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220115" y="3920021"/>
            <a:ext cx="2696368" cy="130917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world of warcraf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220115" y="2395315"/>
            <a:ext cx="2696368" cy="146573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final fantasy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0115" y="5319266"/>
            <a:ext cx="2696368" cy="1350094"/>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 result for old rpg games"/>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6220113" y="1046341"/>
            <a:ext cx="2687153" cy="125890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hlinkClick r:id="rId7" action="ppaction://hlinkfile"/>
          </p:cNvPr>
          <p:cNvSpPr txBox="1"/>
          <p:nvPr/>
        </p:nvSpPr>
        <p:spPr>
          <a:xfrm>
            <a:off x="4907116" y="6300028"/>
            <a:ext cx="1249060" cy="369332"/>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IE" dirty="0" smtClean="0"/>
              <a:t>Click Here</a:t>
            </a:r>
            <a:endParaRPr lang="en-GB" dirty="0"/>
          </a:p>
        </p:txBody>
      </p:sp>
    </p:spTree>
    <p:extLst>
      <p:ext uri="{BB962C8B-B14F-4D97-AF65-F5344CB8AC3E}">
        <p14:creationId xmlns:p14="http://schemas.microsoft.com/office/powerpoint/2010/main" val="3680821848"/>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1" y="1046341"/>
            <a:ext cx="5760641" cy="5586145"/>
          </a:xfrm>
          <a:prstGeom prst="rect">
            <a:avLst/>
          </a:prstGeom>
        </p:spPr>
        <p:txBody>
          <a:bodyPr wrap="square">
            <a:spAutoFit/>
          </a:bodyPr>
          <a:lstStyle/>
          <a:p>
            <a:pPr marL="355600" indent="-355600">
              <a:buClr>
                <a:srgbClr val="C00000"/>
              </a:buClr>
              <a:buSzPct val="68000"/>
              <a:buFont typeface="Arial" panose="020B0604020202020204" pitchFamily="34" charset="0"/>
              <a:buChar char="►"/>
              <a:tabLst>
                <a:tab pos="722313" algn="l"/>
              </a:tabLst>
            </a:pPr>
            <a:r>
              <a:rPr lang="en-US" sz="2100" dirty="0"/>
              <a:t>By their nature, simulations are attempts to accurately re-create an experience. These can be in the form of management simulations like SimCity and Theme Hospital, or more hands on like </a:t>
            </a:r>
            <a:r>
              <a:rPr lang="en-US" sz="2100" dirty="0" smtClean="0"/>
              <a:t>Microsoft </a:t>
            </a:r>
            <a:r>
              <a:rPr lang="en-US" sz="2100" dirty="0"/>
              <a:t>Flight Simulator or Gran </a:t>
            </a:r>
            <a:r>
              <a:rPr lang="en-US" sz="2100" dirty="0" err="1"/>
              <a:t>Turismo</a:t>
            </a:r>
            <a:r>
              <a:rPr lang="en-US" sz="2100" dirty="0" smtClean="0"/>
              <a:t>.</a:t>
            </a:r>
          </a:p>
          <a:p>
            <a:pPr marL="355600" indent="-355600">
              <a:buClr>
                <a:srgbClr val="C00000"/>
              </a:buClr>
              <a:buSzPct val="68000"/>
              <a:buFont typeface="Arial" panose="020B0604020202020204" pitchFamily="34" charset="0"/>
              <a:buChar char="►"/>
              <a:tabLst>
                <a:tab pos="722313" algn="l"/>
              </a:tabLst>
            </a:pPr>
            <a:r>
              <a:rPr lang="en-US" sz="2100" dirty="0" smtClean="0"/>
              <a:t>These </a:t>
            </a:r>
            <a:r>
              <a:rPr lang="en-US" sz="2100" dirty="0"/>
              <a:t>games involve taking control of real-world vehicles, including tanks, ships, and aircraft. You learn how to control these vehicles, and use simulation games that can also be used to train professionals. In fact, many pilots are trained using airplane simulators before they actually take flight</a:t>
            </a:r>
            <a:r>
              <a:rPr lang="en-US" sz="2100" dirty="0" smtClean="0"/>
              <a:t>.</a:t>
            </a:r>
          </a:p>
          <a:p>
            <a:pPr marL="355600" indent="-355600">
              <a:buClr>
                <a:srgbClr val="C00000"/>
              </a:buClr>
              <a:buSzPct val="68000"/>
              <a:buFont typeface="Arial" panose="020B0604020202020204" pitchFamily="34" charset="0"/>
              <a:buChar char="►"/>
              <a:tabLst>
                <a:tab pos="722313" algn="l"/>
              </a:tabLst>
            </a:pPr>
            <a:r>
              <a:rPr lang="en-US" sz="2100" dirty="0" smtClean="0"/>
              <a:t>What keeps the user coming back is the realism of the levels. People even fly a full real time flight in flight simulators, even the boring bits.</a:t>
            </a:r>
          </a:p>
        </p:txBody>
      </p:sp>
      <p:sp>
        <p:nvSpPr>
          <p:cNvPr id="6" name="Title 1"/>
          <p:cNvSpPr txBox="1">
            <a:spLocks/>
          </p:cNvSpPr>
          <p:nvPr/>
        </p:nvSpPr>
        <p:spPr>
          <a:xfrm>
            <a:off x="35496" y="0"/>
            <a:ext cx="7920880" cy="62068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a:lstStyle>
          <a:p>
            <a:pPr fontAlgn="auto">
              <a:spcAft>
                <a:spcPts val="0"/>
              </a:spcAft>
            </a:pPr>
            <a:r>
              <a:rPr lang="en-GB" sz="3600" dirty="0" smtClean="0"/>
              <a:t>P1.1 – Game Genres - Simulation</a:t>
            </a:r>
            <a:endParaRPr lang="en-GB" sz="3200" dirty="0" smtClean="0"/>
          </a:p>
        </p:txBody>
      </p:sp>
      <p:pic>
        <p:nvPicPr>
          <p:cNvPr id="7172" name="Picture 4" descr="Image result for command and conqu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1" y="2780928"/>
            <a:ext cx="2946069" cy="199350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flight simulator 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2" y="1069257"/>
            <a:ext cx="2946069" cy="1657164"/>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Image result for the sim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0151" y="4824338"/>
            <a:ext cx="2939237" cy="165510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hlinkClick r:id="rId6" action="ppaction://hlinkfile"/>
          </p:cNvPr>
          <p:cNvSpPr txBox="1"/>
          <p:nvPr/>
        </p:nvSpPr>
        <p:spPr>
          <a:xfrm>
            <a:off x="4619084" y="6300028"/>
            <a:ext cx="1249060" cy="369332"/>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IE" dirty="0" smtClean="0"/>
              <a:t>Click Here</a:t>
            </a:r>
            <a:endParaRPr lang="en-GB" dirty="0"/>
          </a:p>
        </p:txBody>
      </p:sp>
    </p:spTree>
    <p:extLst>
      <p:ext uri="{BB962C8B-B14F-4D97-AF65-F5344CB8AC3E}">
        <p14:creationId xmlns:p14="http://schemas.microsoft.com/office/powerpoint/2010/main" val="767539539"/>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1" y="1046341"/>
            <a:ext cx="5976665" cy="5324535"/>
          </a:xfrm>
          <a:prstGeom prst="rect">
            <a:avLst/>
          </a:prstGeom>
        </p:spPr>
        <p:txBody>
          <a:bodyPr wrap="square">
            <a:spAutoFit/>
          </a:bodyPr>
          <a:lstStyle/>
          <a:p>
            <a:pPr marL="355600" indent="-355600">
              <a:buClr>
                <a:srgbClr val="C00000"/>
              </a:buClr>
              <a:buSzPct val="68000"/>
              <a:buFont typeface="Arial" panose="020B0604020202020204" pitchFamily="34" charset="0"/>
              <a:buChar char="►"/>
              <a:tabLst>
                <a:tab pos="722313" algn="l"/>
              </a:tabLst>
            </a:pPr>
            <a:r>
              <a:rPr lang="en-US" sz="2000" dirty="0"/>
              <a:t>Similar to racing in regards of the simplicity of the premise, sports games have players simulate the experience of playing a particular sport. </a:t>
            </a:r>
            <a:endParaRPr lang="en-US" sz="2000" dirty="0" smtClean="0"/>
          </a:p>
          <a:p>
            <a:pPr marL="355600" indent="-355600">
              <a:buClr>
                <a:srgbClr val="C00000"/>
              </a:buClr>
              <a:buSzPct val="68000"/>
              <a:buFont typeface="Arial" panose="020B0604020202020204" pitchFamily="34" charset="0"/>
              <a:buChar char="►"/>
              <a:tabLst>
                <a:tab pos="722313" algn="l"/>
              </a:tabLst>
            </a:pPr>
            <a:r>
              <a:rPr lang="en-US" sz="2000" dirty="0" smtClean="0"/>
              <a:t>Most </a:t>
            </a:r>
            <a:r>
              <a:rPr lang="en-US" sz="2000" dirty="0"/>
              <a:t>professional sports, such as football and basketball, are represented, as well as combat sports, like UFC and extreme sports, like trick skateboarding. Players either work to win games or score points, depending on the exact sport involved</a:t>
            </a:r>
            <a:r>
              <a:rPr lang="en-US" sz="2000" dirty="0" smtClean="0"/>
              <a:t>.</a:t>
            </a:r>
          </a:p>
          <a:p>
            <a:pPr marL="355600" indent="-355600">
              <a:buClr>
                <a:srgbClr val="C00000"/>
              </a:buClr>
              <a:buSzPct val="68000"/>
              <a:buFont typeface="Arial" panose="020B0604020202020204" pitchFamily="34" charset="0"/>
              <a:buChar char="►"/>
              <a:tabLst>
                <a:tab pos="722313" algn="l"/>
              </a:tabLst>
            </a:pPr>
            <a:r>
              <a:rPr lang="en-US" sz="2000" dirty="0" smtClean="0"/>
              <a:t>There are very few sports that have not been turned into a game of some sort.</a:t>
            </a:r>
          </a:p>
          <a:p>
            <a:pPr marL="355600" indent="-355600">
              <a:buClr>
                <a:srgbClr val="C00000"/>
              </a:buClr>
              <a:buSzPct val="68000"/>
              <a:buFont typeface="Arial" panose="020B0604020202020204" pitchFamily="34" charset="0"/>
              <a:buChar char="►"/>
              <a:tabLst>
                <a:tab pos="722313" algn="l"/>
              </a:tabLst>
            </a:pPr>
            <a:r>
              <a:rPr lang="en-US" sz="2000" dirty="0" smtClean="0"/>
              <a:t>What keeps the user coming back is the realism and the familiarity as well as the ability to team or rival play. With more modern sports game it is about progressing through the leagues or completing a full season.</a:t>
            </a:r>
          </a:p>
        </p:txBody>
      </p:sp>
      <p:sp>
        <p:nvSpPr>
          <p:cNvPr id="6" name="Title 1"/>
          <p:cNvSpPr txBox="1">
            <a:spLocks/>
          </p:cNvSpPr>
          <p:nvPr/>
        </p:nvSpPr>
        <p:spPr>
          <a:xfrm>
            <a:off x="35496" y="0"/>
            <a:ext cx="7920880" cy="62068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a:lstStyle>
          <a:p>
            <a:pPr fontAlgn="auto">
              <a:spcAft>
                <a:spcPts val="0"/>
              </a:spcAft>
            </a:pPr>
            <a:r>
              <a:rPr lang="en-GB" sz="3600" dirty="0" smtClean="0"/>
              <a:t>P1.1 – Game Genres - Sports</a:t>
            </a:r>
            <a:endParaRPr lang="en-GB" sz="3200" dirty="0" smtClean="0"/>
          </a:p>
        </p:txBody>
      </p:sp>
      <p:pic>
        <p:nvPicPr>
          <p:cNvPr id="8196" name="Picture 4" descr="Best Free Sports Ga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7" y="1473707"/>
            <a:ext cx="2706000" cy="152324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Best Free Sports Gam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3475" y="3090560"/>
            <a:ext cx="2647950" cy="1490568"/>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Image result for football manag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3475" y="4645903"/>
            <a:ext cx="2679005" cy="200821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hlinkClick r:id="rId6" action="ppaction://hlinkfile"/>
          </p:cNvPr>
          <p:cNvSpPr txBox="1"/>
          <p:nvPr/>
        </p:nvSpPr>
        <p:spPr>
          <a:xfrm>
            <a:off x="4860032" y="6300028"/>
            <a:ext cx="1249060" cy="369332"/>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IE" dirty="0" smtClean="0"/>
              <a:t>Click Here</a:t>
            </a:r>
            <a:endParaRPr lang="en-GB" dirty="0"/>
          </a:p>
        </p:txBody>
      </p:sp>
    </p:spTree>
    <p:extLst>
      <p:ext uri="{BB962C8B-B14F-4D97-AF65-F5344CB8AC3E}">
        <p14:creationId xmlns:p14="http://schemas.microsoft.com/office/powerpoint/2010/main" val="2890331019"/>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1" y="1046341"/>
            <a:ext cx="5976665" cy="5693866"/>
          </a:xfrm>
          <a:prstGeom prst="rect">
            <a:avLst/>
          </a:prstGeom>
        </p:spPr>
        <p:txBody>
          <a:bodyPr wrap="square">
            <a:spAutoFit/>
          </a:bodyPr>
          <a:lstStyle/>
          <a:p>
            <a:pPr marL="355600" indent="-355600">
              <a:buClr>
                <a:srgbClr val="C00000"/>
              </a:buClr>
              <a:buSzPct val="68000"/>
              <a:buFont typeface="Arial" panose="020B0604020202020204" pitchFamily="34" charset="0"/>
              <a:buChar char="►"/>
              <a:tabLst>
                <a:tab pos="722313" algn="l"/>
              </a:tabLst>
            </a:pPr>
            <a:r>
              <a:rPr lang="en-US" sz="2600" dirty="0" smtClean="0"/>
              <a:t>Strategy games and Real-time </a:t>
            </a:r>
            <a:r>
              <a:rPr lang="en-US" sz="2600" dirty="0"/>
              <a:t>strategy allows players to control large armies, developing their weapons and bases, and working towards a specific mission. It is the video game equivalent to chess, with each side making a series of moves to try and outdo the other</a:t>
            </a:r>
            <a:r>
              <a:rPr lang="en-US" sz="2600" dirty="0" smtClean="0"/>
              <a:t>.</a:t>
            </a:r>
            <a:endParaRPr lang="en-US" sz="2600" dirty="0"/>
          </a:p>
          <a:p>
            <a:pPr marL="355600" indent="-355600">
              <a:buClr>
                <a:srgbClr val="C00000"/>
              </a:buClr>
              <a:buSzPct val="68000"/>
              <a:buFont typeface="Arial" panose="020B0604020202020204" pitchFamily="34" charset="0"/>
              <a:buChar char="►"/>
              <a:tabLst>
                <a:tab pos="722313" algn="l"/>
              </a:tabLst>
            </a:pPr>
            <a:r>
              <a:rPr lang="en-US" sz="2600" dirty="0"/>
              <a:t>One of the games that originally </a:t>
            </a:r>
            <a:r>
              <a:rPr lang="en-US" sz="2600" dirty="0" err="1"/>
              <a:t>popularised</a:t>
            </a:r>
            <a:r>
              <a:rPr lang="en-US" sz="2600" dirty="0"/>
              <a:t> the genre on a large scale was the Command and Conquer series, while Dawn of War and Age of Empires are more recognised examples today.</a:t>
            </a:r>
            <a:endParaRPr lang="en-US" sz="2600" dirty="0" smtClean="0"/>
          </a:p>
        </p:txBody>
      </p:sp>
      <p:sp>
        <p:nvSpPr>
          <p:cNvPr id="6" name="Title 1"/>
          <p:cNvSpPr txBox="1">
            <a:spLocks/>
          </p:cNvSpPr>
          <p:nvPr/>
        </p:nvSpPr>
        <p:spPr>
          <a:xfrm>
            <a:off x="35496" y="0"/>
            <a:ext cx="7920880" cy="62068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a:lstStyle>
          <a:p>
            <a:pPr fontAlgn="auto">
              <a:spcAft>
                <a:spcPts val="0"/>
              </a:spcAft>
            </a:pPr>
            <a:r>
              <a:rPr lang="en-GB" sz="3600" dirty="0" smtClean="0"/>
              <a:t>P1.1 – Game Genres - Strategy</a:t>
            </a:r>
            <a:endParaRPr lang="en-GB" sz="3200" dirty="0" smtClean="0"/>
          </a:p>
        </p:txBody>
      </p:sp>
      <p:pic>
        <p:nvPicPr>
          <p:cNvPr id="9218" name="Picture 2" descr="Image result for strategy gam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3212976"/>
            <a:ext cx="2731432" cy="153643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strategy gam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1196752"/>
            <a:ext cx="2731432" cy="1706094"/>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Image result for strategy gam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6176" y="5058181"/>
            <a:ext cx="2736304" cy="153917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hlinkClick r:id="rId6" action="ppaction://hlinkfile"/>
          </p:cNvPr>
          <p:cNvSpPr txBox="1"/>
          <p:nvPr/>
        </p:nvSpPr>
        <p:spPr>
          <a:xfrm>
            <a:off x="4835108" y="6300028"/>
            <a:ext cx="1249060" cy="369332"/>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IE" dirty="0" smtClean="0"/>
              <a:t>Click Here</a:t>
            </a:r>
            <a:endParaRPr lang="en-GB" dirty="0"/>
          </a:p>
        </p:txBody>
      </p:sp>
    </p:spTree>
    <p:extLst>
      <p:ext uri="{BB962C8B-B14F-4D97-AF65-F5344CB8AC3E}">
        <p14:creationId xmlns:p14="http://schemas.microsoft.com/office/powerpoint/2010/main" val="2530515962"/>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1" y="1046341"/>
            <a:ext cx="6480721" cy="5632311"/>
          </a:xfrm>
          <a:prstGeom prst="rect">
            <a:avLst/>
          </a:prstGeom>
        </p:spPr>
        <p:txBody>
          <a:bodyPr wrap="square">
            <a:spAutoFit/>
          </a:bodyPr>
          <a:lstStyle/>
          <a:p>
            <a:pPr marL="355600" indent="-355600">
              <a:buClr>
                <a:srgbClr val="C00000"/>
              </a:buClr>
              <a:buSzPct val="68000"/>
              <a:buFont typeface="Arial" panose="020B0604020202020204" pitchFamily="34" charset="0"/>
              <a:buChar char="►"/>
              <a:tabLst>
                <a:tab pos="722313" algn="l"/>
              </a:tabLst>
            </a:pPr>
            <a:r>
              <a:rPr lang="en-US" dirty="0" smtClean="0"/>
              <a:t>With such a variety of genres, game players tend to settle on one or two and play a game within that genre to death. But what keeps them coming back to the same game comes down to personal preferences.</a:t>
            </a:r>
          </a:p>
          <a:p>
            <a:pPr marL="355600" indent="-355600">
              <a:buClr>
                <a:srgbClr val="C00000"/>
              </a:buClr>
              <a:buSzPct val="68000"/>
              <a:buFont typeface="Arial" panose="020B0604020202020204" pitchFamily="34" charset="0"/>
              <a:buChar char="►"/>
              <a:tabLst>
                <a:tab pos="722313" algn="l"/>
              </a:tabLst>
            </a:pPr>
            <a:r>
              <a:rPr lang="en-US" dirty="0" smtClean="0"/>
              <a:t>Maintaining interest is a difficult thing to program into a game, it comes down to multiple factors, all of which can make or break a game.</a:t>
            </a:r>
            <a:endParaRPr lang="en-US" dirty="0"/>
          </a:p>
          <a:p>
            <a:pPr>
              <a:buClr>
                <a:srgbClr val="C00000"/>
              </a:buClr>
              <a:buSzPct val="68000"/>
              <a:tabLst>
                <a:tab pos="722313" algn="l"/>
              </a:tabLst>
            </a:pPr>
            <a:r>
              <a:rPr lang="en-US" b="1" dirty="0" smtClean="0">
                <a:solidFill>
                  <a:srgbClr val="FF0000"/>
                </a:solidFill>
              </a:rPr>
              <a:t>P1.2 </a:t>
            </a:r>
            <a:r>
              <a:rPr lang="en-US" b="1" dirty="0">
                <a:solidFill>
                  <a:srgbClr val="FF0000"/>
                </a:solidFill>
              </a:rPr>
              <a:t>– Task </a:t>
            </a:r>
            <a:r>
              <a:rPr lang="en-US" b="1" dirty="0" smtClean="0">
                <a:solidFill>
                  <a:srgbClr val="FF0000"/>
                </a:solidFill>
              </a:rPr>
              <a:t>02 </a:t>
            </a:r>
            <a:r>
              <a:rPr lang="en-US" b="1" dirty="0">
                <a:solidFill>
                  <a:srgbClr val="FF0000"/>
                </a:solidFill>
              </a:rPr>
              <a:t>- </a:t>
            </a:r>
            <a:r>
              <a:rPr lang="en-US" dirty="0">
                <a:solidFill>
                  <a:srgbClr val="FF0000"/>
                </a:solidFill>
              </a:rPr>
              <a:t>Produce a report or presentation that outlines the </a:t>
            </a:r>
            <a:r>
              <a:rPr lang="en-US" dirty="0" smtClean="0">
                <a:solidFill>
                  <a:srgbClr val="FF0000"/>
                </a:solidFill>
              </a:rPr>
              <a:t>different player needs used in games to maintain players interests.</a:t>
            </a:r>
            <a:endParaRPr lang="en-US" dirty="0">
              <a:solidFill>
                <a:srgbClr val="FF0000"/>
              </a:solidFill>
            </a:endParaRPr>
          </a:p>
          <a:p>
            <a:pPr marL="354013" indent="-354013">
              <a:buClr>
                <a:srgbClr val="C00000"/>
              </a:buClr>
              <a:buSzPct val="68000"/>
              <a:buFont typeface="Arial" panose="020B0604020202020204" pitchFamily="34" charset="0"/>
              <a:buChar char="►"/>
              <a:tabLst>
                <a:tab pos="722313" algn="l"/>
              </a:tabLst>
            </a:pPr>
            <a:r>
              <a:rPr lang="en-US" dirty="0" smtClean="0"/>
              <a:t>This </a:t>
            </a:r>
            <a:r>
              <a:rPr lang="en-US" dirty="0"/>
              <a:t>can be submitted as a formal report or presentation.</a:t>
            </a:r>
            <a:r>
              <a:rPr lang="en-GB" dirty="0"/>
              <a:t> In your report, explain: </a:t>
            </a:r>
          </a:p>
          <a:p>
            <a:pPr marL="622300" lvl="1" indent="-285750">
              <a:buFont typeface="Wingdings" panose="05000000000000000000" pitchFamily="2" charset="2"/>
              <a:buChar char="§"/>
            </a:pPr>
            <a:r>
              <a:rPr lang="en-US" dirty="0" smtClean="0"/>
              <a:t>competitive </a:t>
            </a:r>
            <a:r>
              <a:rPr lang="en-US" dirty="0"/>
              <a:t>(e.g. high scores, timing, other players)</a:t>
            </a:r>
          </a:p>
          <a:p>
            <a:pPr marL="622300" lvl="1" indent="-285750">
              <a:buFont typeface="Wingdings" panose="05000000000000000000" pitchFamily="2" charset="2"/>
              <a:buChar char="§"/>
            </a:pPr>
            <a:r>
              <a:rPr lang="en-US" dirty="0"/>
              <a:t>control method (e.g. standard controllers, motion sensing)</a:t>
            </a:r>
          </a:p>
          <a:p>
            <a:pPr marL="622300" lvl="1" indent="-285750">
              <a:buFont typeface="Wingdings" panose="05000000000000000000" pitchFamily="2" charset="2"/>
              <a:buChar char="§"/>
            </a:pPr>
            <a:r>
              <a:rPr lang="en-GB" dirty="0"/>
              <a:t>characters</a:t>
            </a:r>
          </a:p>
          <a:p>
            <a:pPr marL="622300" lvl="1" indent="-285750">
              <a:buFont typeface="Wingdings" panose="05000000000000000000" pitchFamily="2" charset="2"/>
              <a:buChar char="§"/>
            </a:pPr>
            <a:r>
              <a:rPr lang="en-GB" dirty="0"/>
              <a:t>educational</a:t>
            </a:r>
          </a:p>
          <a:p>
            <a:pPr marL="622300" lvl="1" indent="-285750">
              <a:buFont typeface="Wingdings" panose="05000000000000000000" pitchFamily="2" charset="2"/>
              <a:buChar char="§"/>
            </a:pPr>
            <a:r>
              <a:rPr lang="en-GB" dirty="0"/>
              <a:t>interaction design (GUI)</a:t>
            </a:r>
          </a:p>
          <a:p>
            <a:pPr marL="622300" lvl="1" indent="-285750">
              <a:buFont typeface="Wingdings" panose="05000000000000000000" pitchFamily="2" charset="2"/>
              <a:buChar char="§"/>
            </a:pPr>
            <a:r>
              <a:rPr lang="en-GB" dirty="0"/>
              <a:t>progression</a:t>
            </a:r>
          </a:p>
          <a:p>
            <a:pPr marL="622300" lvl="1" indent="-285750">
              <a:buFont typeface="Wingdings" panose="05000000000000000000" pitchFamily="2" charset="2"/>
              <a:buChar char="§"/>
            </a:pPr>
            <a:r>
              <a:rPr lang="en-GB" dirty="0"/>
              <a:t>skill level required</a:t>
            </a:r>
            <a:endParaRPr lang="en-GB" dirty="0"/>
          </a:p>
        </p:txBody>
      </p:sp>
      <p:sp>
        <p:nvSpPr>
          <p:cNvPr id="6" name="Title 1"/>
          <p:cNvSpPr txBox="1">
            <a:spLocks/>
          </p:cNvSpPr>
          <p:nvPr/>
        </p:nvSpPr>
        <p:spPr>
          <a:xfrm>
            <a:off x="35496" y="0"/>
            <a:ext cx="7920880" cy="62068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a:lstStyle>
          <a:p>
            <a:pPr fontAlgn="auto">
              <a:spcAft>
                <a:spcPts val="0"/>
              </a:spcAft>
            </a:pPr>
            <a:r>
              <a:rPr lang="en-GB" sz="3600" dirty="0" smtClean="0"/>
              <a:t>P1.2 – Maintaining Players Interest</a:t>
            </a:r>
            <a:endParaRPr lang="en-GB" sz="3200" dirty="0" smtClean="0"/>
          </a:p>
        </p:txBody>
      </p:sp>
      <p:pic>
        <p:nvPicPr>
          <p:cNvPr id="10242" name="Picture 2" descr="Image result for worst computer game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0873"/>
          <a:stretch/>
        </p:blipFill>
        <p:spPr bwMode="auto">
          <a:xfrm>
            <a:off x="6732276" y="1089248"/>
            <a:ext cx="2135523" cy="1427497"/>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mage result for worst computer gam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52" y="2648098"/>
            <a:ext cx="2134795" cy="119998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Image result for worst computer gam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2240" y="3947555"/>
            <a:ext cx="2134416" cy="1357047"/>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Image result for 3d lemmings"/>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9958"/>
          <a:stretch/>
        </p:blipFill>
        <p:spPr bwMode="auto">
          <a:xfrm>
            <a:off x="6732240" y="5419338"/>
            <a:ext cx="2134416" cy="1278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514652"/>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1" y="987013"/>
            <a:ext cx="6696745" cy="5632311"/>
          </a:xfrm>
          <a:prstGeom prst="rect">
            <a:avLst/>
          </a:prstGeom>
        </p:spPr>
        <p:txBody>
          <a:bodyPr wrap="square">
            <a:spAutoFit/>
          </a:bodyPr>
          <a:lstStyle/>
          <a:p>
            <a:pPr marL="354013" lvl="1" indent="-354013">
              <a:buClr>
                <a:srgbClr val="C00000"/>
              </a:buClr>
              <a:buSzPct val="68000"/>
              <a:buFont typeface="Arial" panose="020B0604020202020204" pitchFamily="34" charset="0"/>
              <a:buChar char="►"/>
            </a:pPr>
            <a:r>
              <a:rPr lang="en-US" b="1" dirty="0" smtClean="0"/>
              <a:t>Competitive </a:t>
            </a:r>
            <a:r>
              <a:rPr lang="en-US" dirty="0"/>
              <a:t>(e.g. high scores, timing, other players</a:t>
            </a:r>
            <a:r>
              <a:rPr lang="en-US" dirty="0" smtClean="0"/>
              <a:t>) – some players enjoy games simply to score more than others, get on the high score table, more headshots, clocking up the bodies, going faster than the previous times. The increase of online content, and online play has meant that almost all games need some online content to make them more competitive. The popularity of WOW against the adrenaline rush of COD is a good example of how competition drives players to come back.</a:t>
            </a:r>
            <a:endParaRPr lang="en-US" dirty="0"/>
          </a:p>
          <a:p>
            <a:pPr marL="354013" lvl="1" indent="-354013">
              <a:buClr>
                <a:srgbClr val="C00000"/>
              </a:buClr>
              <a:buSzPct val="68000"/>
              <a:buFont typeface="Arial" panose="020B0604020202020204" pitchFamily="34" charset="0"/>
              <a:buChar char="►"/>
            </a:pPr>
            <a:r>
              <a:rPr lang="en-US" b="1" dirty="0" smtClean="0"/>
              <a:t>Control </a:t>
            </a:r>
            <a:r>
              <a:rPr lang="en-US" b="1" dirty="0"/>
              <a:t>method </a:t>
            </a:r>
            <a:r>
              <a:rPr lang="en-US" dirty="0"/>
              <a:t>(e.g. standard controllers, motion sensing</a:t>
            </a:r>
            <a:r>
              <a:rPr lang="en-US" dirty="0" smtClean="0"/>
              <a:t>) – If you look at the history of joypads and controllers and see that we have settled on one style now because we all like to play one way, our way, but more modern inventions such as touch screens, motion sensing like Xbox and Wii controllers, and the new VR, companies are always looking for new methods without compromising the older more able systems to keep gamers active.</a:t>
            </a:r>
          </a:p>
          <a:p>
            <a:pPr marL="354013" lvl="1" indent="-354013">
              <a:buClr>
                <a:srgbClr val="C00000"/>
              </a:buClr>
              <a:buSzPct val="68000"/>
              <a:buFont typeface="Arial" panose="020B0604020202020204" pitchFamily="34" charset="0"/>
              <a:buChar char="►"/>
            </a:pPr>
            <a:r>
              <a:rPr lang="en-US" dirty="0" smtClean="0"/>
              <a:t>Look at how the Wii controllers have helped sell Wii games, and then think about how slow sales of VR games are with the lack of controller responsiveness.</a:t>
            </a:r>
            <a:endParaRPr lang="en-US" dirty="0"/>
          </a:p>
        </p:txBody>
      </p:sp>
      <p:sp>
        <p:nvSpPr>
          <p:cNvPr id="6" name="Title 1"/>
          <p:cNvSpPr txBox="1">
            <a:spLocks/>
          </p:cNvSpPr>
          <p:nvPr/>
        </p:nvSpPr>
        <p:spPr>
          <a:xfrm>
            <a:off x="35496" y="0"/>
            <a:ext cx="7920880" cy="62068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a:lstStyle>
          <a:p>
            <a:pPr fontAlgn="auto">
              <a:spcAft>
                <a:spcPts val="0"/>
              </a:spcAft>
            </a:pPr>
            <a:r>
              <a:rPr lang="en-GB" sz="3600" dirty="0" smtClean="0"/>
              <a:t>P1.2 – Maintaining Players Interest</a:t>
            </a:r>
            <a:endParaRPr lang="en-GB" sz="3200" dirty="0" smtClean="0"/>
          </a:p>
        </p:txBody>
      </p:sp>
      <p:pic>
        <p:nvPicPr>
          <p:cNvPr id="11266" name="Picture 2" descr="Image result for COD server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876256" y="1061253"/>
            <a:ext cx="2016225" cy="1408723"/>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 for kong high score ta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876256" y="2564905"/>
            <a:ext cx="2016225" cy="1296144"/>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Image result for wii controlle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6876256" y="3954310"/>
            <a:ext cx="2016224" cy="1418906"/>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Image result for VR game control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6256" y="5466477"/>
            <a:ext cx="2012231" cy="1202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583185"/>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1" y="987013"/>
            <a:ext cx="6696745" cy="5632311"/>
          </a:xfrm>
          <a:prstGeom prst="rect">
            <a:avLst/>
          </a:prstGeom>
        </p:spPr>
        <p:txBody>
          <a:bodyPr wrap="square">
            <a:spAutoFit/>
          </a:bodyPr>
          <a:lstStyle/>
          <a:p>
            <a:pPr marL="354013" lvl="1" indent="-354013">
              <a:buClr>
                <a:srgbClr val="C00000"/>
              </a:buClr>
              <a:buSzPct val="68000"/>
              <a:buFont typeface="Arial" panose="020B0604020202020204" pitchFamily="34" charset="0"/>
              <a:buChar char="►"/>
            </a:pPr>
            <a:r>
              <a:rPr lang="en-GB" b="1" dirty="0" smtClean="0"/>
              <a:t>Characters</a:t>
            </a:r>
            <a:r>
              <a:rPr lang="en-GB" dirty="0" smtClean="0"/>
              <a:t> – There was a time when games were merely white lines and square dots to hit, but then we had Mario, Sonic, Larry, Lara, Master Chief. To add to the quality and action we have character development, history, back stories, development, even the enemies have characters. </a:t>
            </a:r>
          </a:p>
          <a:p>
            <a:pPr marL="354013" lvl="1" indent="-354013">
              <a:buClr>
                <a:srgbClr val="C00000"/>
              </a:buClr>
              <a:buSzPct val="68000"/>
              <a:buFont typeface="Arial" panose="020B0604020202020204" pitchFamily="34" charset="0"/>
              <a:buChar char="►"/>
            </a:pPr>
            <a:r>
              <a:rPr lang="en-GB" dirty="0" smtClean="0"/>
              <a:t>To enhance a game and build a franchise you needs characters. For the scenario you will be given the character already, building a game and developing the character will require little more than programming. With new AI you can also influence how your character develops. (see Fable)</a:t>
            </a:r>
            <a:endParaRPr lang="en-GB" dirty="0"/>
          </a:p>
          <a:p>
            <a:pPr marL="354013" lvl="1" indent="-354013">
              <a:buClr>
                <a:srgbClr val="C00000"/>
              </a:buClr>
              <a:buSzPct val="68000"/>
              <a:buFont typeface="Arial" panose="020B0604020202020204" pitchFamily="34" charset="0"/>
              <a:buChar char="►"/>
            </a:pPr>
            <a:r>
              <a:rPr lang="en-GB" b="1" dirty="0" smtClean="0"/>
              <a:t>Educational </a:t>
            </a:r>
            <a:r>
              <a:rPr lang="en-GB" dirty="0" smtClean="0"/>
              <a:t>– For some progress is not just merely levelling up or getting bigger weapons, some games are designed to be educational with levels of advancement and difficulty to push that educational level up.</a:t>
            </a:r>
          </a:p>
          <a:p>
            <a:pPr marL="354013" lvl="1" indent="-354013">
              <a:buClr>
                <a:srgbClr val="C00000"/>
              </a:buClr>
              <a:buSzPct val="68000"/>
              <a:buFont typeface="Arial" panose="020B0604020202020204" pitchFamily="34" charset="0"/>
              <a:buChar char="►"/>
            </a:pPr>
            <a:r>
              <a:rPr lang="en-IE" dirty="0"/>
              <a:t>With games like </a:t>
            </a:r>
            <a:r>
              <a:rPr lang="en-IE" dirty="0" smtClean="0"/>
              <a:t>Doctor Kawashima brain training, these set the trend in progressing through learning. But we also have puzzle games, quiz games, </a:t>
            </a:r>
            <a:r>
              <a:rPr lang="en-IE" dirty="0" err="1" smtClean="0"/>
              <a:t>MyiMaths</a:t>
            </a:r>
            <a:r>
              <a:rPr lang="en-IE" dirty="0" smtClean="0"/>
              <a:t>. Most educational sites have games that progress the students through learning and trial, remembering their levels and pushing the boundaries with each try.</a:t>
            </a:r>
            <a:endParaRPr lang="en-GB" dirty="0"/>
          </a:p>
        </p:txBody>
      </p:sp>
      <p:sp>
        <p:nvSpPr>
          <p:cNvPr id="6" name="Title 1"/>
          <p:cNvSpPr txBox="1">
            <a:spLocks/>
          </p:cNvSpPr>
          <p:nvPr/>
        </p:nvSpPr>
        <p:spPr>
          <a:xfrm>
            <a:off x="35496" y="0"/>
            <a:ext cx="7920880" cy="62068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a:lstStyle>
          <a:p>
            <a:pPr fontAlgn="auto">
              <a:spcAft>
                <a:spcPts val="0"/>
              </a:spcAft>
            </a:pPr>
            <a:r>
              <a:rPr lang="en-GB" sz="3600" dirty="0" smtClean="0"/>
              <a:t>P1.2 – Maintaining </a:t>
            </a:r>
            <a:r>
              <a:rPr lang="en-GB" sz="3600" dirty="0" smtClean="0"/>
              <a:t>Players Interest</a:t>
            </a:r>
            <a:endParaRPr lang="en-GB" sz="3200" dirty="0" smtClean="0"/>
          </a:p>
        </p:txBody>
      </p:sp>
      <p:pic>
        <p:nvPicPr>
          <p:cNvPr id="11272" name="Picture 8" descr="Image result for nintendo ds doctor kawashim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356992"/>
            <a:ext cx="2052744" cy="1366216"/>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Image result for computer game character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876256" y="1052736"/>
            <a:ext cx="2016224" cy="761115"/>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Image result for computer game character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6876256" y="1910109"/>
            <a:ext cx="2016224" cy="1374875"/>
          </a:xfrm>
          <a:prstGeom prst="rect">
            <a:avLst/>
          </a:prstGeom>
          <a:noFill/>
          <a:extLst>
            <a:ext uri="{909E8E84-426E-40DD-AFC4-6F175D3DCCD1}">
              <a14:hiddenFill xmlns:a14="http://schemas.microsoft.com/office/drawing/2010/main">
                <a:solidFill>
                  <a:srgbClr val="FFFFFF"/>
                </a:solidFill>
              </a14:hiddenFill>
            </a:ext>
          </a:extLst>
        </p:spPr>
      </p:pic>
      <p:pic>
        <p:nvPicPr>
          <p:cNvPr id="11278" name="Picture 14" descr="Image result for myimaths"/>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04"/>
          <a:stretch/>
        </p:blipFill>
        <p:spPr bwMode="auto">
          <a:xfrm>
            <a:off x="6876256" y="4860133"/>
            <a:ext cx="2016224" cy="1154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931628"/>
      </p:ext>
    </p:extLst>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1" y="987013"/>
            <a:ext cx="6696745" cy="5632311"/>
          </a:xfrm>
          <a:prstGeom prst="rect">
            <a:avLst/>
          </a:prstGeom>
        </p:spPr>
        <p:txBody>
          <a:bodyPr wrap="square">
            <a:spAutoFit/>
          </a:bodyPr>
          <a:lstStyle/>
          <a:p>
            <a:pPr marL="354013" lvl="1" indent="-354013">
              <a:buClr>
                <a:srgbClr val="C00000"/>
              </a:buClr>
              <a:buSzPct val="68000"/>
              <a:buFont typeface="Arial" panose="020B0604020202020204" pitchFamily="34" charset="0"/>
              <a:buChar char="►"/>
            </a:pPr>
            <a:r>
              <a:rPr lang="en-GB" b="1" dirty="0" smtClean="0"/>
              <a:t>Interaction </a:t>
            </a:r>
            <a:r>
              <a:rPr lang="en-GB" b="1" dirty="0"/>
              <a:t>design (GUI</a:t>
            </a:r>
            <a:r>
              <a:rPr lang="en-GB" b="1" dirty="0" smtClean="0"/>
              <a:t>) </a:t>
            </a:r>
            <a:r>
              <a:rPr lang="en-GB" dirty="0" smtClean="0"/>
              <a:t>– Then menu is important, it has to be easy t navigate and use as well as fully functional. The in-menu system is just as important. One of the first things said about a Final Fantasy review is the UI, is it easy, how does the characters move, how do they fight, how does the selection process work. Get it wrong and the users are put off playing.</a:t>
            </a:r>
            <a:endParaRPr lang="en-GB" dirty="0"/>
          </a:p>
          <a:p>
            <a:pPr marL="354013" lvl="1" indent="-354013">
              <a:buClr>
                <a:srgbClr val="C00000"/>
              </a:buClr>
              <a:buSzPct val="68000"/>
              <a:buFont typeface="Arial" panose="020B0604020202020204" pitchFamily="34" charset="0"/>
              <a:buChar char="►"/>
            </a:pPr>
            <a:r>
              <a:rPr lang="en-GB" b="1" dirty="0" smtClean="0"/>
              <a:t>Progression</a:t>
            </a:r>
            <a:r>
              <a:rPr lang="en-GB" dirty="0" smtClean="0"/>
              <a:t> – Levelling up, it is a boast as well as a perk, being able to access and wear better equipment, being able to fight better, enter new areas play levels out of reach. Or moving up a league or division for spots games, moving to new areas and new missions in RPG’s, or the need to play on to you get to the end. WOW has only been completed by one person, new levels keep the user interested and the downloading need to continue. </a:t>
            </a:r>
            <a:endParaRPr lang="en-GB" dirty="0"/>
          </a:p>
          <a:p>
            <a:pPr marL="354013" lvl="1" indent="-354013">
              <a:buClr>
                <a:srgbClr val="C00000"/>
              </a:buClr>
              <a:buSzPct val="68000"/>
              <a:buFont typeface="Arial" panose="020B0604020202020204" pitchFamily="34" charset="0"/>
              <a:buChar char="►"/>
            </a:pPr>
            <a:r>
              <a:rPr lang="en-GB" b="1" dirty="0" smtClean="0"/>
              <a:t>Skill </a:t>
            </a:r>
            <a:r>
              <a:rPr lang="en-GB" b="1" dirty="0"/>
              <a:t>level </a:t>
            </a:r>
            <a:r>
              <a:rPr lang="en-GB" b="1" dirty="0" smtClean="0"/>
              <a:t>required</a:t>
            </a:r>
            <a:r>
              <a:rPr lang="en-GB" dirty="0" smtClean="0"/>
              <a:t> – Linked to levelling up, the building up of skills and the adding new skills to the character adds to the need to play on. </a:t>
            </a:r>
            <a:r>
              <a:rPr lang="en-GB" dirty="0"/>
              <a:t>A lot of RPG;s use this as the incentive to play on beyond the game, upping stats and buying new kit.</a:t>
            </a:r>
            <a:endParaRPr lang="en-GB" dirty="0"/>
          </a:p>
        </p:txBody>
      </p:sp>
      <p:sp>
        <p:nvSpPr>
          <p:cNvPr id="6" name="Title 1"/>
          <p:cNvSpPr txBox="1">
            <a:spLocks/>
          </p:cNvSpPr>
          <p:nvPr/>
        </p:nvSpPr>
        <p:spPr>
          <a:xfrm>
            <a:off x="35496" y="0"/>
            <a:ext cx="7920880" cy="62068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a:lstStyle>
          <a:p>
            <a:pPr fontAlgn="auto">
              <a:spcAft>
                <a:spcPts val="0"/>
              </a:spcAft>
            </a:pPr>
            <a:r>
              <a:rPr lang="en-GB" sz="3600" dirty="0" smtClean="0"/>
              <a:t>P1.2 – Maintaining Players Interest</a:t>
            </a:r>
            <a:endParaRPr lang="en-GB" sz="3200" dirty="0" smtClean="0"/>
          </a:p>
        </p:txBody>
      </p:sp>
      <p:pic>
        <p:nvPicPr>
          <p:cNvPr id="13314" name="Picture 2" descr="Image result for final fantasy xiv gui"/>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81"/>
          <a:stretch/>
        </p:blipFill>
        <p:spPr bwMode="auto">
          <a:xfrm>
            <a:off x="6876256" y="1052736"/>
            <a:ext cx="2063048" cy="1791233"/>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Image result for skyrim level up"/>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876256" y="2981701"/>
            <a:ext cx="2063048" cy="951355"/>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Image result for mario 64 door level"/>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6876256" y="4031209"/>
            <a:ext cx="2063048" cy="1269999"/>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Image result for rpg increasing skill leve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6256" y="5445224"/>
            <a:ext cx="2063048" cy="1160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052405"/>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0"/>
            <a:ext cx="7704856" cy="692696"/>
          </a:xfrm>
        </p:spPr>
        <p:txBody>
          <a:bodyPr>
            <a:noAutofit/>
          </a:bodyPr>
          <a:lstStyle/>
          <a:p>
            <a:r>
              <a:rPr lang="en-GB" sz="4000" dirty="0" smtClean="0"/>
              <a:t>Assessment Criteria</a:t>
            </a:r>
            <a:endParaRPr lang="en-GB" sz="3900" b="1" dirty="0" smtClean="0"/>
          </a:p>
        </p:txBody>
      </p:sp>
      <p:graphicFrame>
        <p:nvGraphicFramePr>
          <p:cNvPr id="4" name="Table 3"/>
          <p:cNvGraphicFramePr>
            <a:graphicFrameLocks noGrp="1"/>
          </p:cNvGraphicFramePr>
          <p:nvPr>
            <p:extLst>
              <p:ext uri="{D42A27DB-BD31-4B8C-83A1-F6EECF244321}">
                <p14:modId xmlns:p14="http://schemas.microsoft.com/office/powerpoint/2010/main" val="3776079611"/>
              </p:ext>
            </p:extLst>
          </p:nvPr>
        </p:nvGraphicFramePr>
        <p:xfrm>
          <a:off x="251520" y="1052736"/>
          <a:ext cx="8640960" cy="5379720"/>
        </p:xfrm>
        <a:graphic>
          <a:graphicData uri="http://schemas.openxmlformats.org/drawingml/2006/table">
            <a:tbl>
              <a:tblPr firstRow="1" bandRow="1">
                <a:tableStyleId>{B301B821-A1FF-4177-AEE7-76D212191A09}</a:tableStyleId>
              </a:tblPr>
              <a:tblGrid>
                <a:gridCol w="1887941"/>
                <a:gridCol w="2504547"/>
                <a:gridCol w="2016224"/>
                <a:gridCol w="2232248"/>
              </a:tblGrid>
              <a:tr h="202312">
                <a:tc>
                  <a:txBody>
                    <a:bodyPr/>
                    <a:lstStyle/>
                    <a:p>
                      <a:pPr algn="ctr"/>
                      <a:r>
                        <a:rPr lang="en-GB" sz="1350" dirty="0" smtClean="0">
                          <a:latin typeface="Arial" panose="020B0604020202020204" pitchFamily="34" charset="0"/>
                          <a:cs typeface="Arial" panose="020B0604020202020204" pitchFamily="34" charset="0"/>
                        </a:rPr>
                        <a:t>The Learner will</a:t>
                      </a:r>
                      <a:endParaRPr lang="en-GB" sz="135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350" dirty="0" smtClean="0">
                          <a:latin typeface="Arial" panose="020B0604020202020204" pitchFamily="34" charset="0"/>
                          <a:cs typeface="Arial" panose="020B0604020202020204" pitchFamily="34" charset="0"/>
                        </a:rPr>
                        <a:t>Pass</a:t>
                      </a:r>
                    </a:p>
                    <a:p>
                      <a:pPr algn="l"/>
                      <a:r>
                        <a:rPr lang="en-US" sz="1350" dirty="0" smtClean="0">
                          <a:latin typeface="Arial" panose="020B0604020202020204" pitchFamily="34" charset="0"/>
                          <a:cs typeface="Arial" panose="020B0604020202020204" pitchFamily="34" charset="0"/>
                        </a:rPr>
                        <a:t>The assessment criteria are the pass</a:t>
                      </a:r>
                      <a:r>
                        <a:rPr lang="en-US" sz="1350" baseline="0" dirty="0" smtClean="0">
                          <a:latin typeface="Arial" panose="020B0604020202020204" pitchFamily="34" charset="0"/>
                          <a:cs typeface="Arial" panose="020B0604020202020204" pitchFamily="34" charset="0"/>
                        </a:rPr>
                        <a:t> </a:t>
                      </a:r>
                      <a:r>
                        <a:rPr lang="en-US" sz="1350" dirty="0" smtClean="0">
                          <a:latin typeface="Arial" panose="020B0604020202020204" pitchFamily="34" charset="0"/>
                          <a:cs typeface="Arial" panose="020B0604020202020204" pitchFamily="34" charset="0"/>
                        </a:rPr>
                        <a:t>requirements for</a:t>
                      </a:r>
                      <a:r>
                        <a:rPr lang="en-US" sz="1350" baseline="0" dirty="0" smtClean="0">
                          <a:latin typeface="Arial" panose="020B0604020202020204" pitchFamily="34" charset="0"/>
                          <a:cs typeface="Arial" panose="020B0604020202020204" pitchFamily="34" charset="0"/>
                        </a:rPr>
                        <a:t> </a:t>
                      </a:r>
                      <a:r>
                        <a:rPr lang="en-US" sz="1350" dirty="0" smtClean="0">
                          <a:latin typeface="Arial" panose="020B0604020202020204" pitchFamily="34" charset="0"/>
                          <a:cs typeface="Arial" panose="020B0604020202020204" pitchFamily="34" charset="0"/>
                        </a:rPr>
                        <a:t>this unit.</a:t>
                      </a:r>
                      <a:r>
                        <a:rPr lang="en-US" sz="1350" baseline="0" dirty="0" smtClean="0">
                          <a:latin typeface="Arial" panose="020B0604020202020204" pitchFamily="34" charset="0"/>
                          <a:cs typeface="Arial" panose="020B0604020202020204" pitchFamily="34" charset="0"/>
                        </a:rPr>
                        <a:t> </a:t>
                      </a:r>
                      <a:r>
                        <a:rPr lang="en-US" sz="1350" dirty="0" smtClean="0">
                          <a:latin typeface="Arial" panose="020B0604020202020204" pitchFamily="34" charset="0"/>
                          <a:cs typeface="Arial" panose="020B0604020202020204" pitchFamily="34" charset="0"/>
                        </a:rPr>
                        <a:t>The learner can:</a:t>
                      </a:r>
                      <a:endParaRPr lang="en-GB" sz="135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350" dirty="0" smtClean="0">
                          <a:latin typeface="Arial" panose="020B0604020202020204" pitchFamily="34" charset="0"/>
                          <a:cs typeface="Arial" panose="020B0604020202020204" pitchFamily="34" charset="0"/>
                        </a:rPr>
                        <a:t>Merit</a:t>
                      </a:r>
                    </a:p>
                    <a:p>
                      <a:pPr algn="l"/>
                      <a:r>
                        <a:rPr lang="en-US" sz="1350" dirty="0" smtClean="0">
                          <a:latin typeface="Arial" panose="020B0604020202020204" pitchFamily="34" charset="0"/>
                          <a:cs typeface="Arial" panose="020B0604020202020204" pitchFamily="34" charset="0"/>
                        </a:rPr>
                        <a:t>To achieve a merit the</a:t>
                      </a:r>
                      <a:r>
                        <a:rPr lang="en-US" sz="1350" baseline="0" dirty="0" smtClean="0">
                          <a:latin typeface="Arial" panose="020B0604020202020204" pitchFamily="34" charset="0"/>
                          <a:cs typeface="Arial" panose="020B0604020202020204" pitchFamily="34" charset="0"/>
                        </a:rPr>
                        <a:t> </a:t>
                      </a:r>
                      <a:r>
                        <a:rPr lang="en-US" sz="1350" dirty="0" smtClean="0">
                          <a:latin typeface="Arial" panose="020B0604020202020204" pitchFamily="34" charset="0"/>
                          <a:cs typeface="Arial" panose="020B0604020202020204" pitchFamily="34" charset="0"/>
                        </a:rPr>
                        <a:t>evidence must show that, in</a:t>
                      </a:r>
                      <a:r>
                        <a:rPr lang="en-US" sz="1350" baseline="0" dirty="0" smtClean="0">
                          <a:latin typeface="Arial" panose="020B0604020202020204" pitchFamily="34" charset="0"/>
                          <a:cs typeface="Arial" panose="020B0604020202020204" pitchFamily="34" charset="0"/>
                        </a:rPr>
                        <a:t> </a:t>
                      </a:r>
                      <a:r>
                        <a:rPr lang="en-US" sz="1350" dirty="0" smtClean="0">
                          <a:latin typeface="Arial" panose="020B0604020202020204" pitchFamily="34" charset="0"/>
                          <a:cs typeface="Arial" panose="020B0604020202020204" pitchFamily="34" charset="0"/>
                        </a:rPr>
                        <a:t>addition to the pass criteria,</a:t>
                      </a:r>
                      <a:r>
                        <a:rPr lang="en-US" sz="1350" baseline="0" dirty="0" smtClean="0">
                          <a:latin typeface="Arial" panose="020B0604020202020204" pitchFamily="34" charset="0"/>
                          <a:cs typeface="Arial" panose="020B0604020202020204" pitchFamily="34" charset="0"/>
                        </a:rPr>
                        <a:t> </a:t>
                      </a:r>
                      <a:r>
                        <a:rPr lang="en-US" sz="1350" dirty="0" smtClean="0">
                          <a:latin typeface="Arial" panose="020B0604020202020204" pitchFamily="34" charset="0"/>
                          <a:cs typeface="Arial" panose="020B0604020202020204" pitchFamily="34" charset="0"/>
                        </a:rPr>
                        <a:t>the learner is able to:</a:t>
                      </a:r>
                      <a:endParaRPr lang="en-GB" sz="135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350" dirty="0" smtClean="0">
                          <a:latin typeface="Arial" panose="020B0604020202020204" pitchFamily="34" charset="0"/>
                          <a:cs typeface="Arial" panose="020B0604020202020204" pitchFamily="34" charset="0"/>
                        </a:rPr>
                        <a:t>Distinction</a:t>
                      </a:r>
                    </a:p>
                    <a:p>
                      <a:pPr algn="l"/>
                      <a:r>
                        <a:rPr lang="en-US" sz="1350" dirty="0" smtClean="0">
                          <a:latin typeface="Arial" panose="020B0604020202020204" pitchFamily="34" charset="0"/>
                          <a:cs typeface="Arial" panose="020B0604020202020204" pitchFamily="34" charset="0"/>
                        </a:rPr>
                        <a:t>To achieve a distinction the evidence must show that, in addition to the pass and merit criteria, the learner is able to:</a:t>
                      </a:r>
                      <a:endParaRPr lang="en-GB" sz="135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4294">
                <a:tc>
                  <a:txBody>
                    <a:bodyPr/>
                    <a:lstStyle/>
                    <a:p>
                      <a:r>
                        <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rPr>
                        <a:t>1. Know the fundamentals of </a:t>
                      </a:r>
                      <a:r>
                        <a:rPr kumimoji="0" lang="en-GB" sz="1350" b="0" i="0" u="none" strike="noStrike" kern="1200" baseline="0" dirty="0" smtClean="0">
                          <a:solidFill>
                            <a:schemeClr val="dk1"/>
                          </a:solidFill>
                          <a:latin typeface="Arial" panose="020B0604020202020204" pitchFamily="34" charset="0"/>
                          <a:ea typeface="+mn-ea"/>
                          <a:cs typeface="Arial" panose="020B0604020202020204" pitchFamily="34" charset="0"/>
                        </a:rPr>
                        <a:t>game design</a:t>
                      </a:r>
                      <a:endPar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rPr>
                        <a:t>P1: Describe the fundamentals of </a:t>
                      </a:r>
                      <a:r>
                        <a:rPr kumimoji="0" lang="en-GB" sz="1350" b="0" i="0" u="none" strike="noStrike" kern="1200" baseline="0" dirty="0" smtClean="0">
                          <a:solidFill>
                            <a:schemeClr val="dk1"/>
                          </a:solidFill>
                          <a:latin typeface="Arial" panose="020B0604020202020204" pitchFamily="34" charset="0"/>
                          <a:ea typeface="+mn-ea"/>
                          <a:cs typeface="Arial" panose="020B0604020202020204" pitchFamily="34" charset="0"/>
                        </a:rPr>
                        <a:t>game design</a:t>
                      </a:r>
                      <a:endPar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a:endPar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a:endPar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304800">
                <a:tc rowSpan="3">
                  <a:txBody>
                    <a:bodyPr/>
                    <a:lstStyle/>
                    <a:p>
                      <a:r>
                        <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rPr>
                        <a:t>2. Be able to generate Game </a:t>
                      </a:r>
                      <a:r>
                        <a:rPr kumimoji="0" lang="en-GB" sz="1350" b="0" i="0" u="none" strike="noStrike" kern="1200" baseline="0" dirty="0" smtClean="0">
                          <a:solidFill>
                            <a:schemeClr val="dk1"/>
                          </a:solidFill>
                          <a:latin typeface="Arial" panose="020B0604020202020204" pitchFamily="34" charset="0"/>
                          <a:ea typeface="+mn-ea"/>
                          <a:cs typeface="Arial" panose="020B0604020202020204" pitchFamily="34" charset="0"/>
                        </a:rPr>
                        <a:t>Designs</a:t>
                      </a:r>
                      <a:endPar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rPr>
                        <a:t>P2: Outline the game concept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r>
                        <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rPr>
                        <a:t>M1: Justify how the concept meets the purpose and features of the game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endPar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vMerge="1">
                  <a:txBody>
                    <a:bodyPr/>
                    <a:lstStyle/>
                    <a:p>
                      <a:endParaRPr lang="en-GB"/>
                    </a:p>
                  </a:txBody>
                  <a:tcPr/>
                </a:tc>
                <a:tc>
                  <a:txBody>
                    <a:bodyPr/>
                    <a:lstStyle/>
                    <a:p>
                      <a:r>
                        <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rPr>
                        <a:t>P3: Present the game concept to </a:t>
                      </a:r>
                      <a:r>
                        <a:rPr kumimoji="0" lang="en-GB" sz="1350" b="0" i="0" u="none" strike="noStrike" kern="1200" baseline="0" dirty="0" smtClean="0">
                          <a:solidFill>
                            <a:schemeClr val="dk1"/>
                          </a:solidFill>
                          <a:latin typeface="Arial" panose="020B0604020202020204" pitchFamily="34" charset="0"/>
                          <a:ea typeface="+mn-ea"/>
                          <a:cs typeface="Arial" panose="020B0604020202020204" pitchFamily="34" charset="0"/>
                        </a:rPr>
                        <a:t>stakeholders to obtain feedback</a:t>
                      </a:r>
                      <a:endPar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0" lang="en-US" sz="12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c vMerge="1">
                  <a:txBody>
                    <a:bodyPr/>
                    <a:lstStyle/>
                    <a:p>
                      <a:endParaRPr kumimoji="0" lang="en-US" sz="12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r>
              <a:tr h="304800">
                <a:tc vMerge="1">
                  <a:txBody>
                    <a:bodyPr/>
                    <a:lstStyle/>
                    <a:p>
                      <a:endParaRPr lang="en-GB"/>
                    </a:p>
                  </a:txBody>
                  <a:tcPr/>
                </a:tc>
                <a:tc>
                  <a:txBody>
                    <a:bodyPr/>
                    <a:lstStyle/>
                    <a:p>
                      <a:r>
                        <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rPr>
                        <a:t>P4: Produce the design for the game </a:t>
                      </a:r>
                      <a:r>
                        <a:rPr kumimoji="0" lang="en-GB" sz="1350" b="0" i="0" u="none" strike="noStrike" kern="1200" baseline="0" dirty="0" smtClean="0">
                          <a:solidFill>
                            <a:schemeClr val="dk1"/>
                          </a:solidFill>
                          <a:latin typeface="Arial" panose="020B0604020202020204" pitchFamily="34" charset="0"/>
                          <a:ea typeface="+mn-ea"/>
                          <a:cs typeface="Arial" panose="020B0604020202020204" pitchFamily="34" charset="0"/>
                        </a:rPr>
                        <a:t>concept based on feedback</a:t>
                      </a:r>
                      <a:endPar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0" lang="en-US" sz="12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c vMerge="1">
                  <a:txBody>
                    <a:bodyPr/>
                    <a:lstStyle/>
                    <a:p>
                      <a:endParaRPr kumimoji="0" lang="en-US" sz="12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r>
              <a:tr h="435808">
                <a:tc>
                  <a:txBody>
                    <a:bodyPr/>
                    <a:lstStyle/>
                    <a:p>
                      <a:r>
                        <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rPr>
                        <a:t>3. Be able to create games </a:t>
                      </a:r>
                      <a:r>
                        <a:rPr kumimoji="0" lang="en-GB" sz="1350" b="0" i="0" u="none" strike="noStrike" kern="1200" baseline="0" dirty="0" smtClean="0">
                          <a:solidFill>
                            <a:schemeClr val="dk1"/>
                          </a:solidFill>
                          <a:latin typeface="Arial" panose="020B0604020202020204" pitchFamily="34" charset="0"/>
                          <a:ea typeface="+mn-ea"/>
                          <a:cs typeface="Arial" panose="020B0604020202020204" pitchFamily="34" charset="0"/>
                        </a:rPr>
                        <a:t>from game designs</a:t>
                      </a:r>
                      <a:endPar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GB" sz="1350" b="0" i="0" u="none" strike="noStrike" kern="1200" baseline="0" dirty="0" smtClean="0">
                          <a:solidFill>
                            <a:schemeClr val="dk1"/>
                          </a:solidFill>
                          <a:latin typeface="Arial" panose="020B0604020202020204" pitchFamily="34" charset="0"/>
                          <a:ea typeface="+mn-ea"/>
                          <a:cs typeface="Arial" panose="020B0604020202020204" pitchFamily="34" charset="0"/>
                        </a:rPr>
                        <a:t>P5: Create the game</a:t>
                      </a:r>
                      <a:endPar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rPr>
                        <a:t>M2: Test the functionality of the game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rPr>
                        <a:t>D1: Evaluate the game against the </a:t>
                      </a:r>
                      <a:r>
                        <a:rPr kumimoji="0" lang="en-GB" sz="1350" b="0" i="0" u="none" strike="noStrike" kern="1200" baseline="0" dirty="0" smtClean="0">
                          <a:solidFill>
                            <a:schemeClr val="dk1"/>
                          </a:solidFill>
                          <a:latin typeface="Arial" panose="020B0604020202020204" pitchFamily="34" charset="0"/>
                          <a:ea typeface="+mn-ea"/>
                          <a:cs typeface="Arial" panose="020B0604020202020204" pitchFamily="34" charset="0"/>
                        </a:rPr>
                        <a:t>design specification</a:t>
                      </a:r>
                      <a:endPar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r>
                        <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rPr>
                        <a:t>4. Be able to recommend</a:t>
                      </a:r>
                    </a:p>
                    <a:p>
                      <a:r>
                        <a:rPr kumimoji="0" lang="en-GB" sz="1350" b="0" i="0" u="none" strike="noStrike" kern="1200" baseline="0" dirty="0" smtClean="0">
                          <a:solidFill>
                            <a:schemeClr val="dk1"/>
                          </a:solidFill>
                          <a:latin typeface="Arial" panose="020B0604020202020204" pitchFamily="34" charset="0"/>
                          <a:ea typeface="+mn-ea"/>
                          <a:cs typeface="Arial" panose="020B0604020202020204" pitchFamily="34" charset="0"/>
                        </a:rPr>
                        <a:t>additional features for</a:t>
                      </a:r>
                    </a:p>
                    <a:p>
                      <a:r>
                        <a:rPr kumimoji="0" lang="en-GB" sz="1350" b="0" i="0" u="none" strike="noStrike" kern="1200" baseline="0" dirty="0" smtClean="0">
                          <a:solidFill>
                            <a:schemeClr val="dk1"/>
                          </a:solidFill>
                          <a:latin typeface="Arial" panose="020B0604020202020204" pitchFamily="34" charset="0"/>
                          <a:ea typeface="+mn-ea"/>
                          <a:cs typeface="Arial" panose="020B0604020202020204" pitchFamily="34" charset="0"/>
                        </a:rPr>
                        <a:t>game designs</a:t>
                      </a:r>
                      <a:endPar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rPr>
                        <a:t>P6: Recommend additional features to </a:t>
                      </a:r>
                      <a:r>
                        <a:rPr kumimoji="0" lang="en-GB" sz="1350" b="0" i="0" u="none" strike="noStrike" kern="1200" baseline="0" dirty="0" smtClean="0">
                          <a:solidFill>
                            <a:schemeClr val="dk1"/>
                          </a:solidFill>
                          <a:latin typeface="Arial" panose="020B0604020202020204" pitchFamily="34" charset="0"/>
                          <a:ea typeface="+mn-ea"/>
                          <a:cs typeface="Arial" panose="020B0604020202020204" pitchFamily="34" charset="0"/>
                        </a:rPr>
                        <a:t>improve game design</a:t>
                      </a:r>
                      <a:endPar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rPr>
                        <a:t>M3: Consider how the additional features would enhance the original </a:t>
                      </a:r>
                      <a:r>
                        <a:rPr kumimoji="0" lang="en-GB" sz="1350" b="0" i="0" u="none" strike="noStrike" kern="1200" baseline="0" dirty="0" smtClean="0">
                          <a:solidFill>
                            <a:schemeClr val="dk1"/>
                          </a:solidFill>
                          <a:latin typeface="Arial" panose="020B0604020202020204" pitchFamily="34" charset="0"/>
                          <a:ea typeface="+mn-ea"/>
                          <a:cs typeface="Arial" panose="020B0604020202020204" pitchFamily="34" charset="0"/>
                        </a:rPr>
                        <a:t>game design</a:t>
                      </a:r>
                      <a:endPar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rPr>
                        <a:t>D2: Justify how the game design could </a:t>
                      </a:r>
                      <a:r>
                        <a:rPr kumimoji="0" lang="en-GB" sz="1350" b="0" i="0" u="none" strike="noStrike" kern="1200" baseline="0" dirty="0" smtClean="0">
                          <a:solidFill>
                            <a:schemeClr val="dk1"/>
                          </a:solidFill>
                          <a:latin typeface="Arial" panose="020B0604020202020204" pitchFamily="34" charset="0"/>
                          <a:ea typeface="+mn-ea"/>
                          <a:cs typeface="Arial" panose="020B0604020202020204" pitchFamily="34" charset="0"/>
                        </a:rPr>
                        <a:t>be supported on multi-platforms</a:t>
                      </a:r>
                      <a:endPar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81539807"/>
      </p:ext>
    </p:extLst>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1" y="1076538"/>
            <a:ext cx="8712969" cy="5016758"/>
          </a:xfrm>
          <a:prstGeom prst="rect">
            <a:avLst/>
          </a:prstGeom>
        </p:spPr>
        <p:txBody>
          <a:bodyPr wrap="square">
            <a:spAutoFit/>
          </a:bodyPr>
          <a:lstStyle/>
          <a:p>
            <a:pPr marL="355600" indent="-355600">
              <a:buClr>
                <a:srgbClr val="C00000"/>
              </a:buClr>
              <a:buSzPct val="68000"/>
              <a:buFont typeface="Arial" panose="020B0604020202020204" pitchFamily="34" charset="0"/>
              <a:buChar char="►"/>
              <a:tabLst>
                <a:tab pos="722313" algn="l"/>
              </a:tabLst>
            </a:pPr>
            <a:r>
              <a:rPr lang="en-US" sz="2000" dirty="0" smtClean="0"/>
              <a:t>Back in the days, jumpers for goalposts, games came on a console and a handheld, one game each cartridge and a handheld with one game only. Now that variety of media has changed but the concept is still the same.</a:t>
            </a:r>
          </a:p>
          <a:p>
            <a:pPr marL="355600" indent="-355600">
              <a:buClr>
                <a:srgbClr val="C00000"/>
              </a:buClr>
              <a:buSzPct val="68000"/>
              <a:buFont typeface="Arial" panose="020B0604020202020204" pitchFamily="34" charset="0"/>
              <a:buChar char="►"/>
              <a:tabLst>
                <a:tab pos="722313" algn="l"/>
              </a:tabLst>
            </a:pPr>
            <a:r>
              <a:rPr lang="en-US" sz="2000" dirty="0" smtClean="0"/>
              <a:t>For P1.3, you need to describe the different platforms that are available and outline some of the differences in gaming abilities and limitations these platforms bring to gaming.</a:t>
            </a:r>
            <a:endParaRPr lang="en-US" sz="2000" dirty="0"/>
          </a:p>
          <a:p>
            <a:pPr>
              <a:buClr>
                <a:srgbClr val="C00000"/>
              </a:buClr>
              <a:buSzPct val="68000"/>
              <a:tabLst>
                <a:tab pos="722313" algn="l"/>
              </a:tabLst>
            </a:pPr>
            <a:r>
              <a:rPr lang="en-US" sz="2000" b="1" dirty="0" smtClean="0">
                <a:solidFill>
                  <a:srgbClr val="FF0000"/>
                </a:solidFill>
              </a:rPr>
              <a:t>P1.3 </a:t>
            </a:r>
            <a:r>
              <a:rPr lang="en-US" sz="2000" b="1" dirty="0">
                <a:solidFill>
                  <a:srgbClr val="FF0000"/>
                </a:solidFill>
              </a:rPr>
              <a:t>– Task </a:t>
            </a:r>
            <a:r>
              <a:rPr lang="en-US" sz="2000" b="1" dirty="0" smtClean="0">
                <a:solidFill>
                  <a:srgbClr val="FF0000"/>
                </a:solidFill>
              </a:rPr>
              <a:t>03 </a:t>
            </a:r>
            <a:r>
              <a:rPr lang="en-US" sz="2000" b="1" dirty="0">
                <a:solidFill>
                  <a:srgbClr val="FF0000"/>
                </a:solidFill>
              </a:rPr>
              <a:t>- </a:t>
            </a:r>
            <a:r>
              <a:rPr lang="en-US" sz="2000" dirty="0">
                <a:solidFill>
                  <a:srgbClr val="FF0000"/>
                </a:solidFill>
              </a:rPr>
              <a:t>Produce a report or presentation that outlines the different </a:t>
            </a:r>
            <a:r>
              <a:rPr lang="en-US" sz="2000" dirty="0" smtClean="0">
                <a:solidFill>
                  <a:srgbClr val="FF0000"/>
                </a:solidFill>
              </a:rPr>
              <a:t>gaming platforms and limitations of these used </a:t>
            </a:r>
            <a:r>
              <a:rPr lang="en-US" sz="2000" dirty="0">
                <a:solidFill>
                  <a:srgbClr val="FF0000"/>
                </a:solidFill>
              </a:rPr>
              <a:t>in </a:t>
            </a:r>
            <a:r>
              <a:rPr lang="en-US" sz="2000" dirty="0" smtClean="0">
                <a:solidFill>
                  <a:srgbClr val="FF0000"/>
                </a:solidFill>
              </a:rPr>
              <a:t>games.</a:t>
            </a:r>
          </a:p>
          <a:p>
            <a:pPr marL="342900" indent="-342900">
              <a:buClr>
                <a:srgbClr val="C00000"/>
              </a:buClr>
              <a:buSzPct val="68000"/>
              <a:buFont typeface="Arial" panose="020B0604020202020204" pitchFamily="34" charset="0"/>
              <a:buChar char="►"/>
              <a:tabLst>
                <a:tab pos="722313" algn="l"/>
              </a:tabLst>
            </a:pPr>
            <a:r>
              <a:rPr lang="en-US" sz="2000" dirty="0" smtClean="0"/>
              <a:t>You will need to cover the following gaming platforms.</a:t>
            </a:r>
            <a:endParaRPr lang="en-US" sz="2000" dirty="0">
              <a:solidFill>
                <a:srgbClr val="FF0000"/>
              </a:solidFill>
            </a:endParaRPr>
          </a:p>
          <a:p>
            <a:pPr marL="742950" lvl="1" indent="-285750">
              <a:buFont typeface="Wingdings" panose="05000000000000000000" pitchFamily="2" charset="2"/>
              <a:buChar char="§"/>
            </a:pPr>
            <a:r>
              <a:rPr lang="en-GB" sz="2000" dirty="0" smtClean="0"/>
              <a:t>Personal </a:t>
            </a:r>
            <a:r>
              <a:rPr lang="en-GB" sz="2000" dirty="0"/>
              <a:t>computer</a:t>
            </a:r>
          </a:p>
          <a:p>
            <a:pPr marL="742950" lvl="1" indent="-285750">
              <a:buFont typeface="Wingdings" panose="05000000000000000000" pitchFamily="2" charset="2"/>
              <a:buChar char="§"/>
            </a:pPr>
            <a:r>
              <a:rPr lang="en-GB" sz="2000" dirty="0" smtClean="0"/>
              <a:t>Smart </a:t>
            </a:r>
            <a:r>
              <a:rPr lang="en-GB" sz="2000" dirty="0"/>
              <a:t>phones</a:t>
            </a:r>
          </a:p>
          <a:p>
            <a:pPr marL="742950" lvl="1" indent="-285750">
              <a:buFont typeface="Wingdings" panose="05000000000000000000" pitchFamily="2" charset="2"/>
              <a:buChar char="§"/>
            </a:pPr>
            <a:r>
              <a:rPr lang="en-GB" sz="2000" dirty="0" smtClean="0"/>
              <a:t>Tablets</a:t>
            </a:r>
          </a:p>
          <a:p>
            <a:pPr marL="742950" lvl="1" indent="-285750">
              <a:buFont typeface="Wingdings" panose="05000000000000000000" pitchFamily="2" charset="2"/>
              <a:buChar char="§"/>
            </a:pPr>
            <a:r>
              <a:rPr lang="en-IE" sz="2000" dirty="0" smtClean="0"/>
              <a:t>Consoles</a:t>
            </a:r>
            <a:endParaRPr lang="en-GB" sz="2000" dirty="0"/>
          </a:p>
          <a:p>
            <a:pPr marL="742950" lvl="1" indent="-285750">
              <a:buFont typeface="Wingdings" panose="05000000000000000000" pitchFamily="2" charset="2"/>
              <a:buChar char="§"/>
            </a:pPr>
            <a:r>
              <a:rPr lang="en-GB" sz="2000" dirty="0" smtClean="0"/>
              <a:t>Online </a:t>
            </a:r>
            <a:r>
              <a:rPr lang="en-GB" sz="2000" dirty="0"/>
              <a:t>browser</a:t>
            </a:r>
          </a:p>
          <a:p>
            <a:pPr marL="742950" lvl="1" indent="-285750">
              <a:buFont typeface="Wingdings" panose="05000000000000000000" pitchFamily="2" charset="2"/>
              <a:buChar char="§"/>
            </a:pPr>
            <a:r>
              <a:rPr lang="en-GB" sz="2000" dirty="0" smtClean="0"/>
              <a:t>Emulator</a:t>
            </a:r>
            <a:endParaRPr lang="en-GB" sz="2000" dirty="0"/>
          </a:p>
        </p:txBody>
      </p:sp>
      <p:sp>
        <p:nvSpPr>
          <p:cNvPr id="6" name="Title 1"/>
          <p:cNvSpPr txBox="1">
            <a:spLocks/>
          </p:cNvSpPr>
          <p:nvPr/>
        </p:nvSpPr>
        <p:spPr>
          <a:xfrm>
            <a:off x="35496" y="0"/>
            <a:ext cx="7920880" cy="62068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a:lstStyle>
          <a:p>
            <a:pPr fontAlgn="auto">
              <a:spcAft>
                <a:spcPts val="0"/>
              </a:spcAft>
            </a:pPr>
            <a:r>
              <a:rPr lang="en-GB" sz="3600" dirty="0" smtClean="0"/>
              <a:t>P1.3 – Gaming Platforms</a:t>
            </a:r>
            <a:endParaRPr lang="en-GB" sz="3200" dirty="0" smtClean="0"/>
          </a:p>
        </p:txBody>
      </p:sp>
      <p:pic>
        <p:nvPicPr>
          <p:cNvPr id="14338" name="Picture 2" descr="Image result for handheld histor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917" b="8282"/>
          <a:stretch/>
        </p:blipFill>
        <p:spPr bwMode="auto">
          <a:xfrm>
            <a:off x="3203848" y="4396715"/>
            <a:ext cx="5718568" cy="227264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hlinkClick r:id="rId4" action="ppaction://hlinkfile"/>
          </p:cNvPr>
          <p:cNvSpPr txBox="1"/>
          <p:nvPr/>
        </p:nvSpPr>
        <p:spPr>
          <a:xfrm>
            <a:off x="1835696" y="6300028"/>
            <a:ext cx="1249060" cy="369332"/>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IE" dirty="0" smtClean="0"/>
              <a:t>Click Here</a:t>
            </a:r>
            <a:endParaRPr lang="en-GB" dirty="0"/>
          </a:p>
        </p:txBody>
      </p:sp>
    </p:spTree>
    <p:extLst>
      <p:ext uri="{BB962C8B-B14F-4D97-AF65-F5344CB8AC3E}">
        <p14:creationId xmlns:p14="http://schemas.microsoft.com/office/powerpoint/2010/main" val="2485599805"/>
      </p:ext>
    </p:extLst>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1" y="1076538"/>
            <a:ext cx="6552729" cy="5632311"/>
          </a:xfrm>
          <a:prstGeom prst="rect">
            <a:avLst/>
          </a:prstGeom>
        </p:spPr>
        <p:txBody>
          <a:bodyPr wrap="square">
            <a:spAutoFit/>
          </a:bodyPr>
          <a:lstStyle/>
          <a:p>
            <a:pPr marL="268288" lvl="1" indent="-257175">
              <a:buClr>
                <a:srgbClr val="C00000"/>
              </a:buClr>
              <a:buSzPct val="68000"/>
              <a:buFont typeface="Arial" panose="020B0604020202020204" pitchFamily="34" charset="0"/>
              <a:buChar char="►"/>
            </a:pPr>
            <a:r>
              <a:rPr lang="en-GB" b="1" dirty="0" smtClean="0"/>
              <a:t>Personal computer </a:t>
            </a:r>
            <a:r>
              <a:rPr lang="en-GB" dirty="0" smtClean="0"/>
              <a:t>– PC and Mac games are the second most popular gaming format on the market and have been steady for 30 years. They are not designed primarily as gaming machines but games on these devices have developed over deceased to make them equal in quality to newer consoles. The benefit of PC’s is the upgrade factor, game not good enough, add a card.</a:t>
            </a:r>
          </a:p>
          <a:p>
            <a:pPr marL="268288" lvl="1" indent="-257175">
              <a:buClr>
                <a:srgbClr val="C00000"/>
              </a:buClr>
              <a:buSzPct val="68000"/>
              <a:buFont typeface="Arial" panose="020B0604020202020204" pitchFamily="34" charset="0"/>
              <a:buChar char="►"/>
            </a:pPr>
            <a:r>
              <a:rPr lang="en-IE" dirty="0" smtClean="0"/>
              <a:t>The additional benefit is the control methods, keyboards with 102 keys, programmable, mouse controlled character and a range of joypads, sticks and monitor resolutions makes them hugely beneficial gaming devices.</a:t>
            </a:r>
            <a:endParaRPr lang="en-GB" dirty="0"/>
          </a:p>
          <a:p>
            <a:pPr marL="268288" lvl="1" indent="-257175">
              <a:buClr>
                <a:srgbClr val="C00000"/>
              </a:buClr>
              <a:buSzPct val="68000"/>
              <a:buFont typeface="Arial" panose="020B0604020202020204" pitchFamily="34" charset="0"/>
              <a:buChar char="►"/>
            </a:pPr>
            <a:r>
              <a:rPr lang="en-GB" b="1" dirty="0" smtClean="0"/>
              <a:t>Smart phones </a:t>
            </a:r>
            <a:r>
              <a:rPr lang="en-GB" dirty="0" smtClean="0"/>
              <a:t>– This is a modern trend for games to be limited to a small device but through the years the quality has improved with software technologies pushing gaming quality. First there was snake, now the popularity of games like Candy Crush show that the market is huge, bigger than gaming consoles.</a:t>
            </a:r>
          </a:p>
          <a:p>
            <a:pPr marL="268288" lvl="1" indent="-257175">
              <a:buClr>
                <a:srgbClr val="C00000"/>
              </a:buClr>
              <a:buSzPct val="68000"/>
              <a:buFont typeface="Arial" panose="020B0604020202020204" pitchFamily="34" charset="0"/>
              <a:buChar char="►"/>
            </a:pPr>
            <a:r>
              <a:rPr lang="en-IE" dirty="0" smtClean="0"/>
              <a:t>Limitations include storage, memory capacity, battery life, small screen, dual processing, touch screens, </a:t>
            </a:r>
            <a:br>
              <a:rPr lang="en-IE" dirty="0" smtClean="0"/>
            </a:br>
            <a:r>
              <a:rPr lang="en-IE" dirty="0" smtClean="0"/>
              <a:t>and CPU power.</a:t>
            </a:r>
            <a:endParaRPr lang="en-GB" dirty="0"/>
          </a:p>
        </p:txBody>
      </p:sp>
      <p:sp>
        <p:nvSpPr>
          <p:cNvPr id="6" name="Title 1"/>
          <p:cNvSpPr txBox="1">
            <a:spLocks/>
          </p:cNvSpPr>
          <p:nvPr/>
        </p:nvSpPr>
        <p:spPr>
          <a:xfrm>
            <a:off x="35496" y="0"/>
            <a:ext cx="7920880" cy="62068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a:lstStyle>
          <a:p>
            <a:pPr fontAlgn="auto">
              <a:spcAft>
                <a:spcPts val="0"/>
              </a:spcAft>
            </a:pPr>
            <a:r>
              <a:rPr lang="en-GB" sz="3600" dirty="0" smtClean="0"/>
              <a:t>P1.3 – Gaming Platforms</a:t>
            </a:r>
            <a:endParaRPr lang="en-GB" sz="3200" dirty="0" smtClean="0"/>
          </a:p>
        </p:txBody>
      </p:sp>
      <p:pic>
        <p:nvPicPr>
          <p:cNvPr id="15366" name="Picture 6" descr="Image result for pc doom generati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1076538"/>
            <a:ext cx="2145532" cy="1206862"/>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Image result for zork"/>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726339" y="2348880"/>
            <a:ext cx="2151433" cy="1552531"/>
          </a:xfrm>
          <a:prstGeom prst="rect">
            <a:avLst/>
          </a:prstGeom>
          <a:noFill/>
          <a:extLst>
            <a:ext uri="{909E8E84-426E-40DD-AFC4-6F175D3DCCD1}">
              <a14:hiddenFill xmlns:a14="http://schemas.microsoft.com/office/drawing/2010/main">
                <a:solidFill>
                  <a:srgbClr val="FFFFFF"/>
                </a:solidFill>
              </a14:hiddenFill>
            </a:ext>
          </a:extLst>
        </p:spPr>
      </p:pic>
      <p:pic>
        <p:nvPicPr>
          <p:cNvPr id="15370" name="Picture 10" descr="Image result for phone snak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26339" y="3993776"/>
            <a:ext cx="2141433" cy="1379440"/>
          </a:xfrm>
          <a:prstGeom prst="rect">
            <a:avLst/>
          </a:prstGeom>
          <a:noFill/>
          <a:extLst>
            <a:ext uri="{909E8E84-426E-40DD-AFC4-6F175D3DCCD1}">
              <a14:hiddenFill xmlns:a14="http://schemas.microsoft.com/office/drawing/2010/main">
                <a:solidFill>
                  <a:srgbClr val="FFFFFF"/>
                </a:solidFill>
              </a14:hiddenFill>
            </a:ext>
          </a:extLst>
        </p:spPr>
      </p:pic>
      <p:pic>
        <p:nvPicPr>
          <p:cNvPr id="15372" name="Picture 12" descr="Image result for best smartphone gam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6726338" y="5445224"/>
            <a:ext cx="2151433" cy="123562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hlinkClick r:id="rId7" action="ppaction://hlinkfile"/>
          </p:cNvPr>
          <p:cNvSpPr txBox="1"/>
          <p:nvPr/>
        </p:nvSpPr>
        <p:spPr>
          <a:xfrm>
            <a:off x="5339164" y="6300028"/>
            <a:ext cx="1249060" cy="369332"/>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IE" dirty="0" smtClean="0"/>
              <a:t>Click Here</a:t>
            </a:r>
            <a:endParaRPr lang="en-GB" dirty="0"/>
          </a:p>
        </p:txBody>
      </p:sp>
    </p:spTree>
    <p:extLst>
      <p:ext uri="{BB962C8B-B14F-4D97-AF65-F5344CB8AC3E}">
        <p14:creationId xmlns:p14="http://schemas.microsoft.com/office/powerpoint/2010/main" val="3860763237"/>
      </p:ext>
    </p:extLst>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1" y="1076538"/>
            <a:ext cx="6192689" cy="5355312"/>
          </a:xfrm>
          <a:prstGeom prst="rect">
            <a:avLst/>
          </a:prstGeom>
        </p:spPr>
        <p:txBody>
          <a:bodyPr wrap="square">
            <a:spAutoFit/>
          </a:bodyPr>
          <a:lstStyle/>
          <a:p>
            <a:pPr marL="268288" lvl="1" indent="-257175">
              <a:buClr>
                <a:srgbClr val="C00000"/>
              </a:buClr>
              <a:buSzPct val="68000"/>
              <a:buFont typeface="Arial" panose="020B0604020202020204" pitchFamily="34" charset="0"/>
              <a:buChar char="►"/>
            </a:pPr>
            <a:r>
              <a:rPr lang="en-GB" b="1" dirty="0" smtClean="0"/>
              <a:t>Tablets</a:t>
            </a:r>
            <a:r>
              <a:rPr lang="en-GB" dirty="0" smtClean="0"/>
              <a:t> – Similar to phones, these are a new generation of game playing devices that are quickly working their way towards being called handheld. The larger screens makes then superior to phones as well as faster CPU’s but they are still limited in memory capacity and graphics handling. Games are not as complex due to control restrictions so they use more pop out menus and selection systems. Touch screen games that require capacitive swiping particularly are easy to control.</a:t>
            </a:r>
          </a:p>
          <a:p>
            <a:pPr marL="268288" lvl="1" indent="-257175">
              <a:buClr>
                <a:srgbClr val="C00000"/>
              </a:buClr>
              <a:buSzPct val="68000"/>
              <a:buFont typeface="Arial" panose="020B0604020202020204" pitchFamily="34" charset="0"/>
              <a:buChar char="►"/>
            </a:pPr>
            <a:r>
              <a:rPr lang="en-IE" b="1" dirty="0" smtClean="0"/>
              <a:t>Consoles</a:t>
            </a:r>
            <a:r>
              <a:rPr lang="en-IE" dirty="0" smtClean="0"/>
              <a:t> – In the gaming world there has always been consoles and with each four year generation there has been updated versions, usually rival versions to push the market forward. High selling PC and handheld games usually end up with a console release due to the broader and more specific device gaming market.</a:t>
            </a:r>
          </a:p>
          <a:p>
            <a:pPr marL="268288" lvl="1" indent="-257175">
              <a:buClr>
                <a:srgbClr val="C00000"/>
              </a:buClr>
              <a:buSzPct val="68000"/>
              <a:buFont typeface="Arial" panose="020B0604020202020204" pitchFamily="34" charset="0"/>
              <a:buChar char="►"/>
            </a:pPr>
            <a:r>
              <a:rPr lang="en-IE" dirty="0" smtClean="0"/>
              <a:t>Games that are more difficult to create on a console include RTS and RPG, but the ability as the best hardware devices and the storage and memory capacity has made them the key gaming reference.</a:t>
            </a:r>
            <a:endParaRPr lang="en-GB" dirty="0"/>
          </a:p>
        </p:txBody>
      </p:sp>
      <p:sp>
        <p:nvSpPr>
          <p:cNvPr id="6" name="Title 1"/>
          <p:cNvSpPr txBox="1">
            <a:spLocks/>
          </p:cNvSpPr>
          <p:nvPr/>
        </p:nvSpPr>
        <p:spPr>
          <a:xfrm>
            <a:off x="35496" y="0"/>
            <a:ext cx="7920880" cy="62068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a:lstStyle>
          <a:p>
            <a:pPr fontAlgn="auto">
              <a:spcAft>
                <a:spcPts val="0"/>
              </a:spcAft>
            </a:pPr>
            <a:r>
              <a:rPr lang="en-GB" sz="3600" dirty="0" smtClean="0"/>
              <a:t>P1.3 – Gaming Platforms</a:t>
            </a:r>
            <a:endParaRPr lang="en-GB" sz="3200" dirty="0" smtClean="0"/>
          </a:p>
        </p:txBody>
      </p:sp>
      <p:pic>
        <p:nvPicPr>
          <p:cNvPr id="17410" name="Picture 2" descr="Image result for best tablet game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78"/>
          <a:stretch/>
        </p:blipFill>
        <p:spPr bwMode="auto">
          <a:xfrm>
            <a:off x="6669198" y="1052736"/>
            <a:ext cx="2220618" cy="1630327"/>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Image result for best tablet game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0"/>
          <a:stretch/>
        </p:blipFill>
        <p:spPr bwMode="auto">
          <a:xfrm>
            <a:off x="6669198" y="2794891"/>
            <a:ext cx="2220617" cy="1282181"/>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Image result for mario part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7088" y="4149080"/>
            <a:ext cx="2204972" cy="1198280"/>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Image result for ps4 fifa world cup 2018"/>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6669515" y="5403207"/>
            <a:ext cx="2222965" cy="128945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hlinkClick r:id="rId7" action="ppaction://hlinkfile"/>
          </p:cNvPr>
          <p:cNvSpPr txBox="1"/>
          <p:nvPr/>
        </p:nvSpPr>
        <p:spPr>
          <a:xfrm>
            <a:off x="5339164" y="6300028"/>
            <a:ext cx="1249060" cy="369332"/>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IE" dirty="0" smtClean="0"/>
              <a:t>Click Here</a:t>
            </a:r>
            <a:endParaRPr lang="en-GB" dirty="0"/>
          </a:p>
        </p:txBody>
      </p:sp>
    </p:spTree>
    <p:extLst>
      <p:ext uri="{BB962C8B-B14F-4D97-AF65-F5344CB8AC3E}">
        <p14:creationId xmlns:p14="http://schemas.microsoft.com/office/powerpoint/2010/main" val="4076804711"/>
      </p:ext>
    </p:extLst>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1" y="1076538"/>
            <a:ext cx="6480721" cy="5586145"/>
          </a:xfrm>
          <a:prstGeom prst="rect">
            <a:avLst/>
          </a:prstGeom>
        </p:spPr>
        <p:txBody>
          <a:bodyPr wrap="square">
            <a:spAutoFit/>
          </a:bodyPr>
          <a:lstStyle/>
          <a:p>
            <a:pPr marL="342900" lvl="1" indent="-342900">
              <a:buClr>
                <a:srgbClr val="C00000"/>
              </a:buClr>
              <a:buSzPct val="68000"/>
              <a:buFont typeface="Arial" panose="020B0604020202020204" pitchFamily="34" charset="0"/>
              <a:buChar char="►"/>
            </a:pPr>
            <a:r>
              <a:rPr lang="en-GB" sz="1700" b="1" dirty="0" smtClean="0"/>
              <a:t>Online browser</a:t>
            </a:r>
            <a:r>
              <a:rPr lang="en-GB" sz="1700" dirty="0" smtClean="0"/>
              <a:t> – Browser games are difficult to manage in that every computer capacity and setup is different so the games have to aim at a low end PC market to play. Games tend to require additional software emulation installation like Flash or Shockwave in order to universally manage the device drivers.</a:t>
            </a:r>
          </a:p>
          <a:p>
            <a:pPr marL="342900" lvl="1" indent="-342900">
              <a:buClr>
                <a:srgbClr val="C00000"/>
              </a:buClr>
              <a:buSzPct val="68000"/>
              <a:buFont typeface="Arial" panose="020B0604020202020204" pitchFamily="34" charset="0"/>
              <a:buChar char="►"/>
            </a:pPr>
            <a:r>
              <a:rPr lang="en-IE" sz="1700" dirty="0" smtClean="0"/>
              <a:t>Limitations to these include drivers, compatibility, ability to save and come back. Therefor the games themselves tend to be lower quality, simpler games that require little instruction. Examples include </a:t>
            </a:r>
            <a:endParaRPr lang="en-GB" sz="1700" dirty="0" smtClean="0"/>
          </a:p>
          <a:p>
            <a:pPr marL="342900" lvl="1" indent="-342900">
              <a:buClr>
                <a:srgbClr val="C00000"/>
              </a:buClr>
              <a:buSzPct val="68000"/>
              <a:buFont typeface="Arial" panose="020B0604020202020204" pitchFamily="34" charset="0"/>
              <a:buChar char="►"/>
            </a:pPr>
            <a:r>
              <a:rPr lang="en-GB" sz="1700" b="1" dirty="0" smtClean="0"/>
              <a:t>Emulator</a:t>
            </a:r>
            <a:r>
              <a:rPr lang="en-GB" sz="1700" dirty="0" smtClean="0"/>
              <a:t> – Games from consoles long past can be run within emulators using specific software control. Keys have to be configured and then the game loaded. With good emulators such as Project64, the quality of the game will be as exact as the original with options to save, load and screenshot.</a:t>
            </a:r>
          </a:p>
          <a:p>
            <a:pPr marL="342900" lvl="1" indent="-342900">
              <a:buClr>
                <a:srgbClr val="C00000"/>
              </a:buClr>
              <a:buSzPct val="68000"/>
              <a:buFont typeface="Arial" panose="020B0604020202020204" pitchFamily="34" charset="0"/>
              <a:buChar char="►"/>
            </a:pPr>
            <a:r>
              <a:rPr lang="en-IE" sz="1700" dirty="0" smtClean="0"/>
              <a:t>The advantage is the back catalogue of games, portability, the disadvantage is compatibility, configuring controls, legal issues with </a:t>
            </a:r>
            <a:r>
              <a:rPr lang="en-IE" sz="1700" dirty="0" err="1" smtClean="0"/>
              <a:t>roms</a:t>
            </a:r>
            <a:r>
              <a:rPr lang="en-IE" sz="1700" dirty="0" smtClean="0"/>
              <a:t> and speed. Newer consoles can also be emulated but the need for better hardware to emulate is there.</a:t>
            </a:r>
          </a:p>
          <a:p>
            <a:pPr marL="342900" lvl="1" indent="-342900">
              <a:buClr>
                <a:srgbClr val="C00000"/>
              </a:buClr>
              <a:buSzPct val="68000"/>
              <a:buFont typeface="Arial" panose="020B0604020202020204" pitchFamily="34" charset="0"/>
              <a:buChar char="►"/>
            </a:pPr>
            <a:r>
              <a:rPr lang="en-IE" sz="1700" dirty="0" smtClean="0"/>
              <a:t>Similar emulation is available on consoles such as the Lakka and </a:t>
            </a:r>
            <a:r>
              <a:rPr lang="en-IE" sz="1700" dirty="0" err="1" smtClean="0"/>
              <a:t>EasyBox</a:t>
            </a:r>
            <a:r>
              <a:rPr lang="en-IE" sz="1700" dirty="0" smtClean="0"/>
              <a:t>.</a:t>
            </a:r>
            <a:endParaRPr lang="en-GB" sz="1700" dirty="0"/>
          </a:p>
        </p:txBody>
      </p:sp>
      <p:sp>
        <p:nvSpPr>
          <p:cNvPr id="6" name="Title 1"/>
          <p:cNvSpPr txBox="1">
            <a:spLocks/>
          </p:cNvSpPr>
          <p:nvPr/>
        </p:nvSpPr>
        <p:spPr>
          <a:xfrm>
            <a:off x="35496" y="0"/>
            <a:ext cx="7920880" cy="62068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a:lstStyle>
          <a:p>
            <a:pPr fontAlgn="auto">
              <a:spcAft>
                <a:spcPts val="0"/>
              </a:spcAft>
            </a:pPr>
            <a:r>
              <a:rPr lang="en-GB" sz="3600" dirty="0" smtClean="0"/>
              <a:t>P1.3 – Gaming Platforms</a:t>
            </a:r>
            <a:endParaRPr lang="en-GB" sz="3200" dirty="0" smtClean="0"/>
          </a:p>
        </p:txBody>
      </p:sp>
      <p:pic>
        <p:nvPicPr>
          <p:cNvPr id="16386" name="Picture 2" descr="Image result for clash of kin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1076537"/>
            <a:ext cx="2232248" cy="1255639"/>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Image result for .i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660232" y="2395343"/>
            <a:ext cx="2232248" cy="1321689"/>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Image result for project6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6660233" y="3789040"/>
            <a:ext cx="2232248" cy="1800199"/>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Image result for new snes"/>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6660232" y="5696870"/>
            <a:ext cx="2232248" cy="97249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hlinkClick r:id="rId7" action="ppaction://hlinkfile"/>
          </p:cNvPr>
          <p:cNvSpPr txBox="1"/>
          <p:nvPr/>
        </p:nvSpPr>
        <p:spPr>
          <a:xfrm>
            <a:off x="5339164" y="6300028"/>
            <a:ext cx="1249060" cy="369332"/>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IE" dirty="0" smtClean="0"/>
              <a:t>Click Here</a:t>
            </a:r>
            <a:endParaRPr lang="en-GB" dirty="0"/>
          </a:p>
        </p:txBody>
      </p:sp>
    </p:spTree>
    <p:extLst>
      <p:ext uri="{BB962C8B-B14F-4D97-AF65-F5344CB8AC3E}">
        <p14:creationId xmlns:p14="http://schemas.microsoft.com/office/powerpoint/2010/main" val="1755054614"/>
      </p:ext>
    </p:extLst>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1" y="1076538"/>
            <a:ext cx="8712969" cy="5755422"/>
          </a:xfrm>
          <a:prstGeom prst="rect">
            <a:avLst/>
          </a:prstGeom>
        </p:spPr>
        <p:txBody>
          <a:bodyPr wrap="square">
            <a:spAutoFit/>
          </a:bodyPr>
          <a:lstStyle/>
          <a:p>
            <a:pPr marL="355600" indent="-355600">
              <a:buClr>
                <a:srgbClr val="C00000"/>
              </a:buClr>
              <a:buSzPct val="68000"/>
              <a:buFont typeface="Arial" panose="020B0604020202020204" pitchFamily="34" charset="0"/>
              <a:buChar char="►"/>
              <a:tabLst>
                <a:tab pos="722313" algn="l"/>
              </a:tabLst>
            </a:pPr>
            <a:r>
              <a:rPr lang="en-US" sz="2250" dirty="0" smtClean="0"/>
              <a:t>Other factors built into games make the experience more personal or enjoyable, and add to the experience or need to addictive nature of games.</a:t>
            </a:r>
          </a:p>
          <a:p>
            <a:pPr marL="355600" indent="-355600">
              <a:buClr>
                <a:srgbClr val="C00000"/>
              </a:buClr>
              <a:buSzPct val="68000"/>
              <a:buFont typeface="Arial" panose="020B0604020202020204" pitchFamily="34" charset="0"/>
              <a:buChar char="►"/>
              <a:tabLst>
                <a:tab pos="722313" algn="l"/>
              </a:tabLst>
            </a:pPr>
            <a:r>
              <a:rPr lang="en-US" sz="2250" dirty="0" smtClean="0"/>
              <a:t>For P1.4, you need to explain to staff how these factors have to be considered or can be harnessed in order to improve game sales.</a:t>
            </a:r>
            <a:endParaRPr lang="en-US" sz="2250" dirty="0"/>
          </a:p>
          <a:p>
            <a:pPr>
              <a:buClr>
                <a:srgbClr val="C00000"/>
              </a:buClr>
              <a:buSzPct val="68000"/>
              <a:tabLst>
                <a:tab pos="722313" algn="l"/>
              </a:tabLst>
            </a:pPr>
            <a:r>
              <a:rPr lang="en-US" sz="2250" b="1" dirty="0" smtClean="0">
                <a:solidFill>
                  <a:srgbClr val="FF0000"/>
                </a:solidFill>
              </a:rPr>
              <a:t>P1.4 </a:t>
            </a:r>
            <a:r>
              <a:rPr lang="en-US" sz="2250" b="1" dirty="0">
                <a:solidFill>
                  <a:srgbClr val="FF0000"/>
                </a:solidFill>
              </a:rPr>
              <a:t>– Task </a:t>
            </a:r>
            <a:r>
              <a:rPr lang="en-US" sz="2250" b="1" dirty="0" smtClean="0">
                <a:solidFill>
                  <a:srgbClr val="FF0000"/>
                </a:solidFill>
              </a:rPr>
              <a:t>04 </a:t>
            </a:r>
            <a:r>
              <a:rPr lang="en-US" sz="2250" b="1" dirty="0">
                <a:solidFill>
                  <a:srgbClr val="FF0000"/>
                </a:solidFill>
              </a:rPr>
              <a:t>- </a:t>
            </a:r>
            <a:r>
              <a:rPr lang="en-US" sz="2250" dirty="0">
                <a:solidFill>
                  <a:srgbClr val="FF0000"/>
                </a:solidFill>
              </a:rPr>
              <a:t>Produce a report or presentation that outlines the different </a:t>
            </a:r>
            <a:r>
              <a:rPr lang="en-US" sz="2250" dirty="0" smtClean="0">
                <a:solidFill>
                  <a:srgbClr val="FF0000"/>
                </a:solidFill>
              </a:rPr>
              <a:t>psychological factors that influence gaming.</a:t>
            </a:r>
            <a:endParaRPr lang="en-US" sz="2250" dirty="0">
              <a:solidFill>
                <a:srgbClr val="FF0000"/>
              </a:solidFill>
            </a:endParaRPr>
          </a:p>
          <a:p>
            <a:pPr marL="342900" indent="-342900">
              <a:buClr>
                <a:srgbClr val="C00000"/>
              </a:buClr>
              <a:buSzPct val="68000"/>
              <a:buFont typeface="Arial" panose="020B0604020202020204" pitchFamily="34" charset="0"/>
              <a:buChar char="►"/>
              <a:tabLst>
                <a:tab pos="722313" algn="l"/>
              </a:tabLst>
            </a:pPr>
            <a:r>
              <a:rPr lang="en-US" sz="2250" dirty="0"/>
              <a:t>You will need to cover the following </a:t>
            </a:r>
            <a:r>
              <a:rPr lang="en-US" sz="2250" dirty="0" smtClean="0"/>
              <a:t>psychological factors:</a:t>
            </a:r>
            <a:endParaRPr lang="en-US" sz="2250" dirty="0">
              <a:solidFill>
                <a:srgbClr val="FF0000"/>
              </a:solidFill>
            </a:endParaRPr>
          </a:p>
          <a:p>
            <a:pPr marL="742950" lvl="1" indent="-285750">
              <a:buFont typeface="Wingdings" panose="05000000000000000000" pitchFamily="2" charset="2"/>
              <a:buChar char="§"/>
            </a:pPr>
            <a:r>
              <a:rPr lang="en-GB" sz="2250" dirty="0" smtClean="0"/>
              <a:t>use </a:t>
            </a:r>
            <a:r>
              <a:rPr lang="en-GB" sz="2250" dirty="0"/>
              <a:t>of sound</a:t>
            </a:r>
          </a:p>
          <a:p>
            <a:pPr marL="742950" lvl="1" indent="-285750">
              <a:buFont typeface="Wingdings" panose="05000000000000000000" pitchFamily="2" charset="2"/>
              <a:buChar char="§"/>
            </a:pPr>
            <a:r>
              <a:rPr lang="en-GB" sz="2250" dirty="0"/>
              <a:t>use of virtual reality</a:t>
            </a:r>
          </a:p>
          <a:p>
            <a:pPr marL="742950" lvl="1" indent="-285750">
              <a:buFont typeface="Wingdings" panose="05000000000000000000" pitchFamily="2" charset="2"/>
              <a:buChar char="§"/>
            </a:pPr>
            <a:r>
              <a:rPr lang="en-GB" sz="2250" dirty="0"/>
              <a:t>peer pressure</a:t>
            </a:r>
          </a:p>
          <a:p>
            <a:pPr marL="742950" lvl="1" indent="-285750">
              <a:buFont typeface="Wingdings" panose="05000000000000000000" pitchFamily="2" charset="2"/>
              <a:buChar char="§"/>
            </a:pPr>
            <a:r>
              <a:rPr lang="en-GB" sz="2250" dirty="0"/>
              <a:t>addictive</a:t>
            </a:r>
          </a:p>
          <a:p>
            <a:pPr marL="742950" lvl="1" indent="-285750">
              <a:buFont typeface="Wingdings" panose="05000000000000000000" pitchFamily="2" charset="2"/>
              <a:buChar char="§"/>
            </a:pPr>
            <a:r>
              <a:rPr lang="en-GB" sz="2250" dirty="0"/>
              <a:t>educational value</a:t>
            </a:r>
          </a:p>
          <a:p>
            <a:pPr marL="742950" lvl="1" indent="-285750">
              <a:buFont typeface="Wingdings" panose="05000000000000000000" pitchFamily="2" charset="2"/>
              <a:buChar char="§"/>
            </a:pPr>
            <a:r>
              <a:rPr lang="en-GB" sz="2250" dirty="0"/>
              <a:t>fun</a:t>
            </a:r>
          </a:p>
          <a:p>
            <a:pPr marL="742950" lvl="1" indent="-285750">
              <a:buFont typeface="Wingdings" panose="05000000000000000000" pitchFamily="2" charset="2"/>
              <a:buChar char="§"/>
            </a:pPr>
            <a:r>
              <a:rPr lang="en-GB" sz="2250" dirty="0"/>
              <a:t>competitive</a:t>
            </a:r>
            <a:endParaRPr lang="en-US" sz="2250" dirty="0"/>
          </a:p>
        </p:txBody>
      </p:sp>
      <p:sp>
        <p:nvSpPr>
          <p:cNvPr id="6" name="Title 1"/>
          <p:cNvSpPr txBox="1">
            <a:spLocks/>
          </p:cNvSpPr>
          <p:nvPr/>
        </p:nvSpPr>
        <p:spPr>
          <a:xfrm>
            <a:off x="35496" y="0"/>
            <a:ext cx="7920880" cy="62068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a:lstStyle>
          <a:p>
            <a:pPr fontAlgn="auto">
              <a:spcAft>
                <a:spcPts val="0"/>
              </a:spcAft>
            </a:pPr>
            <a:r>
              <a:rPr lang="en-GB" sz="3600" dirty="0" smtClean="0"/>
              <a:t>P1.4 – Psychological Factors</a:t>
            </a:r>
            <a:endParaRPr lang="en-GB" sz="3200" dirty="0" smtClean="0"/>
          </a:p>
        </p:txBody>
      </p:sp>
      <p:pic>
        <p:nvPicPr>
          <p:cNvPr id="18434" name="Picture 2" descr="Image result for why we play video gam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1353" y="4293096"/>
            <a:ext cx="3581127" cy="23874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hlinkClick r:id="rId4" action="ppaction://hlinkfile"/>
          </p:cNvPr>
          <p:cNvSpPr txBox="1"/>
          <p:nvPr/>
        </p:nvSpPr>
        <p:spPr>
          <a:xfrm>
            <a:off x="3995936" y="6309320"/>
            <a:ext cx="1249060" cy="369332"/>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IE" dirty="0" smtClean="0"/>
              <a:t>Click Here</a:t>
            </a:r>
            <a:endParaRPr lang="en-GB" dirty="0"/>
          </a:p>
        </p:txBody>
      </p:sp>
    </p:spTree>
    <p:extLst>
      <p:ext uri="{BB962C8B-B14F-4D97-AF65-F5344CB8AC3E}">
        <p14:creationId xmlns:p14="http://schemas.microsoft.com/office/powerpoint/2010/main" val="2158017282"/>
      </p:ext>
    </p:extLst>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1" y="1076538"/>
            <a:ext cx="6552729" cy="5632311"/>
          </a:xfrm>
          <a:prstGeom prst="rect">
            <a:avLst/>
          </a:prstGeom>
        </p:spPr>
        <p:txBody>
          <a:bodyPr wrap="square">
            <a:spAutoFit/>
          </a:bodyPr>
          <a:lstStyle/>
          <a:p>
            <a:pPr marL="355600" indent="-355600">
              <a:buClr>
                <a:srgbClr val="C00000"/>
              </a:buClr>
              <a:buSzPct val="68000"/>
              <a:buFont typeface="Arial" panose="020B0604020202020204" pitchFamily="34" charset="0"/>
              <a:buChar char="►"/>
              <a:tabLst>
                <a:tab pos="722313" algn="l"/>
              </a:tabLst>
            </a:pPr>
            <a:r>
              <a:rPr lang="en-GB" sz="2000" b="1" dirty="0" smtClean="0"/>
              <a:t>Use </a:t>
            </a:r>
            <a:r>
              <a:rPr lang="en-GB" sz="2000" b="1" dirty="0"/>
              <a:t>of </a:t>
            </a:r>
            <a:r>
              <a:rPr lang="en-GB" sz="2000" b="1" dirty="0" smtClean="0"/>
              <a:t>sound </a:t>
            </a:r>
            <a:r>
              <a:rPr lang="en-GB" sz="2000" dirty="0" smtClean="0"/>
              <a:t>– A game without sound can be tolerated, a console game without sound cannot. The noises of FIFA, the creaking in Resident Evil, the voices in Mario, the revving in Gran </a:t>
            </a:r>
            <a:r>
              <a:rPr lang="en-GB" sz="2000" dirty="0" err="1" smtClean="0"/>
              <a:t>Turismo</a:t>
            </a:r>
            <a:r>
              <a:rPr lang="en-GB" sz="2000" dirty="0" smtClean="0"/>
              <a:t>, the pops in Bubble Pop. All these go into making the game more fun and realistic. Programming it takes the least of storage space but adds a lot to the content. Become iconic on top of that and your game will have something else that adds to the USP.</a:t>
            </a:r>
          </a:p>
          <a:p>
            <a:pPr marL="355600" indent="-355600">
              <a:buClr>
                <a:srgbClr val="C00000"/>
              </a:buClr>
              <a:buSzPct val="68000"/>
              <a:buFont typeface="Arial" panose="020B0604020202020204" pitchFamily="34" charset="0"/>
              <a:buChar char="►"/>
              <a:tabLst>
                <a:tab pos="722313" algn="l"/>
              </a:tabLst>
            </a:pPr>
            <a:r>
              <a:rPr lang="en-GB" sz="2000" b="1" dirty="0" smtClean="0"/>
              <a:t>Use </a:t>
            </a:r>
            <a:r>
              <a:rPr lang="en-GB" sz="2000" b="1" dirty="0"/>
              <a:t>of virtual </a:t>
            </a:r>
            <a:r>
              <a:rPr lang="en-GB" sz="2000" b="1" dirty="0" smtClean="0"/>
              <a:t>reality </a:t>
            </a:r>
            <a:r>
              <a:rPr lang="en-GB" sz="2000" dirty="0" smtClean="0"/>
              <a:t>– New technologies are not yet tried and tested but they get there in the end, VR is one of these things, the new experience helps add to the game, something that has not been done before and adds to the physical and emotional enjoyment of game playing.</a:t>
            </a:r>
          </a:p>
          <a:p>
            <a:pPr marL="355600" indent="-355600">
              <a:buClr>
                <a:srgbClr val="C00000"/>
              </a:buClr>
              <a:buSzPct val="68000"/>
              <a:buFont typeface="Arial" panose="020B0604020202020204" pitchFamily="34" charset="0"/>
              <a:buChar char="►"/>
              <a:tabLst>
                <a:tab pos="722313" algn="l"/>
              </a:tabLst>
            </a:pPr>
            <a:r>
              <a:rPr lang="en-IE" sz="2000" dirty="0" smtClean="0"/>
              <a:t>This immersive feel makes it different, we all know that the technology is flawed and we </a:t>
            </a:r>
            <a:br>
              <a:rPr lang="en-IE" sz="2000" dirty="0" smtClean="0"/>
            </a:br>
            <a:r>
              <a:rPr lang="en-IE" sz="2000" dirty="0" smtClean="0"/>
              <a:t>know that one day it will be the standard</a:t>
            </a:r>
            <a:r>
              <a:rPr lang="en-IE" sz="2000" dirty="0"/>
              <a:t>.</a:t>
            </a:r>
            <a:endParaRPr lang="en-GB" sz="2000" dirty="0" smtClean="0"/>
          </a:p>
        </p:txBody>
      </p:sp>
      <p:sp>
        <p:nvSpPr>
          <p:cNvPr id="6" name="Title 1"/>
          <p:cNvSpPr txBox="1">
            <a:spLocks/>
          </p:cNvSpPr>
          <p:nvPr/>
        </p:nvSpPr>
        <p:spPr>
          <a:xfrm>
            <a:off x="35496" y="0"/>
            <a:ext cx="7920880" cy="62068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a:lstStyle>
          <a:p>
            <a:pPr fontAlgn="auto">
              <a:spcAft>
                <a:spcPts val="0"/>
              </a:spcAft>
            </a:pPr>
            <a:r>
              <a:rPr lang="en-GB" sz="3600" dirty="0" smtClean="0"/>
              <a:t>P1.4 – Psychological Factors</a:t>
            </a:r>
            <a:endParaRPr lang="en-GB" sz="3200" dirty="0" smtClean="0"/>
          </a:p>
        </p:txBody>
      </p:sp>
      <p:sp>
        <p:nvSpPr>
          <p:cNvPr id="10" name="TextBox 9">
            <a:hlinkClick r:id="rId3" action="ppaction://hlinkfile"/>
          </p:cNvPr>
          <p:cNvSpPr txBox="1"/>
          <p:nvPr/>
        </p:nvSpPr>
        <p:spPr>
          <a:xfrm>
            <a:off x="5364088" y="6309320"/>
            <a:ext cx="1249060" cy="369332"/>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IE" dirty="0" smtClean="0"/>
              <a:t>Click Here</a:t>
            </a:r>
            <a:endParaRPr lang="en-GB" dirty="0"/>
          </a:p>
        </p:txBody>
      </p:sp>
      <p:pic>
        <p:nvPicPr>
          <p:cNvPr id="19458" name="Picture 2" descr="Image result for guitar her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1076538"/>
            <a:ext cx="2150628" cy="1200334"/>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Image result for video game sound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6732240" y="2348880"/>
            <a:ext cx="2150628" cy="1080120"/>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Image result for VR in game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2240" y="3938725"/>
            <a:ext cx="2150628" cy="1434491"/>
          </a:xfrm>
          <a:prstGeom prst="rect">
            <a:avLst/>
          </a:prstGeom>
          <a:noFill/>
          <a:extLst>
            <a:ext uri="{909E8E84-426E-40DD-AFC4-6F175D3DCCD1}">
              <a14:hiddenFill xmlns:a14="http://schemas.microsoft.com/office/drawing/2010/main">
                <a:solidFill>
                  <a:srgbClr val="FFFFFF"/>
                </a:solidFill>
              </a14:hiddenFill>
            </a:ext>
          </a:extLst>
        </p:spPr>
      </p:pic>
      <p:pic>
        <p:nvPicPr>
          <p:cNvPr id="19464" name="Picture 8" descr="Image result for VR in gam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2240" y="5524220"/>
            <a:ext cx="2150628" cy="114514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hlinkClick r:id="rId8" action="ppaction://hlinkfile"/>
          </p:cNvPr>
          <p:cNvSpPr txBox="1"/>
          <p:nvPr/>
        </p:nvSpPr>
        <p:spPr>
          <a:xfrm>
            <a:off x="7585253" y="3493891"/>
            <a:ext cx="659155" cy="369332"/>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IE" dirty="0" smtClean="0"/>
              <a:t>Quiz</a:t>
            </a:r>
            <a:endParaRPr lang="en-GB" dirty="0"/>
          </a:p>
        </p:txBody>
      </p:sp>
    </p:spTree>
    <p:extLst>
      <p:ext uri="{BB962C8B-B14F-4D97-AF65-F5344CB8AC3E}">
        <p14:creationId xmlns:p14="http://schemas.microsoft.com/office/powerpoint/2010/main" val="866630303"/>
      </p:ext>
    </p:extLst>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1" y="1076538"/>
            <a:ext cx="6696745" cy="5632311"/>
          </a:xfrm>
          <a:prstGeom prst="rect">
            <a:avLst/>
          </a:prstGeom>
        </p:spPr>
        <p:txBody>
          <a:bodyPr wrap="square">
            <a:spAutoFit/>
          </a:bodyPr>
          <a:lstStyle/>
          <a:p>
            <a:pPr marL="355600" indent="-355600">
              <a:buClr>
                <a:srgbClr val="C00000"/>
              </a:buClr>
              <a:buSzPct val="68000"/>
              <a:buFont typeface="Arial" panose="020B0604020202020204" pitchFamily="34" charset="0"/>
              <a:buChar char="►"/>
              <a:tabLst>
                <a:tab pos="722313" algn="l"/>
              </a:tabLst>
            </a:pPr>
            <a:r>
              <a:rPr lang="en-GB" b="1" dirty="0" smtClean="0"/>
              <a:t>Peer pressure </a:t>
            </a:r>
            <a:r>
              <a:rPr lang="en-GB" dirty="0" smtClean="0"/>
              <a:t>– All your friends are playing it so you should. Think about how many of your friends have the same game as you, play in competition as you, talk about their achievements within a game. The peer pressure and sales pressure of upgrading to the newest version of the game, to get the newest downloads, to have what everyone else is playing is hard to program but easy to market in the gaming world.</a:t>
            </a:r>
          </a:p>
          <a:p>
            <a:pPr marL="355600" indent="-355600">
              <a:buClr>
                <a:srgbClr val="C00000"/>
              </a:buClr>
              <a:buSzPct val="68000"/>
              <a:buFont typeface="Arial" panose="020B0604020202020204" pitchFamily="34" charset="0"/>
              <a:buChar char="►"/>
              <a:tabLst>
                <a:tab pos="722313" algn="l"/>
              </a:tabLst>
            </a:pPr>
            <a:r>
              <a:rPr lang="en-GB" b="1" dirty="0" smtClean="0"/>
              <a:t>Addictive</a:t>
            </a:r>
            <a:r>
              <a:rPr lang="en-GB" dirty="0" smtClean="0"/>
              <a:t> – The health risks aside, gaming is addictive, the rush of adrenaline, the elation of finishing a level or killing a guardian. Look at the way people shout at their games, or act online when playing. Programming this in usually means adding rewards for play, prizes, adding content, fuelling the addiction.</a:t>
            </a:r>
          </a:p>
          <a:p>
            <a:pPr marL="355600" indent="-355600">
              <a:buClr>
                <a:srgbClr val="C00000"/>
              </a:buClr>
              <a:buSzPct val="68000"/>
              <a:buFont typeface="Arial" panose="020B0604020202020204" pitchFamily="34" charset="0"/>
              <a:buChar char="►"/>
              <a:tabLst>
                <a:tab pos="722313" algn="l"/>
              </a:tabLst>
            </a:pPr>
            <a:r>
              <a:rPr lang="en-GB" b="1" dirty="0"/>
              <a:t>E</a:t>
            </a:r>
            <a:r>
              <a:rPr lang="en-GB" b="1" dirty="0" smtClean="0"/>
              <a:t>ducational value </a:t>
            </a:r>
            <a:r>
              <a:rPr lang="en-GB" dirty="0" smtClean="0"/>
              <a:t>– For parents the idea of you playing games all day is horrifying but if they are educational, if they have some degree of content that makes you better then this can justify the allowance. Others play games simply because they are educational, good for the brain cells, Sudoku, scrabble, chess.</a:t>
            </a:r>
          </a:p>
        </p:txBody>
      </p:sp>
      <p:sp>
        <p:nvSpPr>
          <p:cNvPr id="6" name="Title 1"/>
          <p:cNvSpPr txBox="1">
            <a:spLocks/>
          </p:cNvSpPr>
          <p:nvPr/>
        </p:nvSpPr>
        <p:spPr>
          <a:xfrm>
            <a:off x="35496" y="0"/>
            <a:ext cx="7920880" cy="62068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a:lstStyle>
          <a:p>
            <a:pPr fontAlgn="auto">
              <a:spcAft>
                <a:spcPts val="0"/>
              </a:spcAft>
            </a:pPr>
            <a:r>
              <a:rPr lang="en-GB" sz="3600" dirty="0" smtClean="0"/>
              <a:t>P1.4 – Psychological Factors</a:t>
            </a:r>
            <a:endParaRPr lang="en-GB" sz="3200" dirty="0" smtClean="0"/>
          </a:p>
        </p:txBody>
      </p:sp>
      <p:sp>
        <p:nvSpPr>
          <p:cNvPr id="10" name="TextBox 9">
            <a:hlinkClick r:id="rId3" action="ppaction://hlinkfile"/>
          </p:cNvPr>
          <p:cNvSpPr txBox="1"/>
          <p:nvPr/>
        </p:nvSpPr>
        <p:spPr>
          <a:xfrm>
            <a:off x="5436096" y="6309320"/>
            <a:ext cx="1249060" cy="369332"/>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IE" dirty="0" smtClean="0"/>
              <a:t>Click Here</a:t>
            </a:r>
            <a:endParaRPr lang="en-GB" dirty="0"/>
          </a:p>
        </p:txBody>
      </p:sp>
      <p:pic>
        <p:nvPicPr>
          <p:cNvPr id="21506" name="Picture 2" descr="Image result for online scrab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876256" y="5080382"/>
            <a:ext cx="1995686" cy="1588978"/>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Image result for gaming addiction statistic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6876256" y="3836656"/>
            <a:ext cx="1995686" cy="1176520"/>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Image result for video gaming peer pressur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6876256" y="1124744"/>
            <a:ext cx="1995686" cy="1328663"/>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Image result for video gaming statistics"/>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6876256" y="2564904"/>
            <a:ext cx="1995686"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69113"/>
      </p:ext>
    </p:extLst>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1" y="1076538"/>
            <a:ext cx="6912769" cy="5632311"/>
          </a:xfrm>
          <a:prstGeom prst="rect">
            <a:avLst/>
          </a:prstGeom>
        </p:spPr>
        <p:txBody>
          <a:bodyPr wrap="square">
            <a:spAutoFit/>
          </a:bodyPr>
          <a:lstStyle/>
          <a:p>
            <a:pPr marL="355600" indent="-355600">
              <a:buClr>
                <a:srgbClr val="C00000"/>
              </a:buClr>
              <a:buSzPct val="68000"/>
              <a:buFont typeface="Arial" panose="020B0604020202020204" pitchFamily="34" charset="0"/>
              <a:buChar char="►"/>
              <a:tabLst>
                <a:tab pos="722313" algn="l"/>
              </a:tabLst>
            </a:pPr>
            <a:r>
              <a:rPr lang="en-GB" b="1" dirty="0" smtClean="0"/>
              <a:t>Fun</a:t>
            </a:r>
            <a:r>
              <a:rPr lang="en-GB" dirty="0" smtClean="0"/>
              <a:t> – The biggest reason we play game sis because they are fun and the fun elements that go into programming a game add to this feeling. This is the reason why so many games are still cartoon like, they appeal to our inner child. The popularity of Mario and Sonic was all about the fun element, even with the repetitive nature if the games. They are a distraction from reality, something we do that does not matter, an achievement in life that is personal. </a:t>
            </a:r>
          </a:p>
          <a:p>
            <a:pPr marL="355600" indent="-355600">
              <a:buClr>
                <a:srgbClr val="C00000"/>
              </a:buClr>
              <a:buSzPct val="68000"/>
              <a:buFont typeface="Arial" panose="020B0604020202020204" pitchFamily="34" charset="0"/>
              <a:buChar char="►"/>
              <a:tabLst>
                <a:tab pos="722313" algn="l"/>
              </a:tabLst>
            </a:pPr>
            <a:r>
              <a:rPr lang="en-GB" b="1" dirty="0" smtClean="0"/>
              <a:t>Competitive</a:t>
            </a:r>
            <a:r>
              <a:rPr lang="en-GB" dirty="0" smtClean="0"/>
              <a:t> - </a:t>
            </a:r>
            <a:r>
              <a:rPr lang="en-GB" dirty="0"/>
              <a:t>We all know someone who is level 99 dragon lord or has competed GTA, </a:t>
            </a:r>
            <a:r>
              <a:rPr lang="en-GB" dirty="0" smtClean="0"/>
              <a:t>finished the seasons on FIFA, ranked number one in Gran </a:t>
            </a:r>
            <a:r>
              <a:rPr lang="en-GB" dirty="0" err="1" smtClean="0"/>
              <a:t>Turismo</a:t>
            </a:r>
            <a:r>
              <a:rPr lang="en-GB" dirty="0" smtClean="0"/>
              <a:t>, completed Mario and Zelda, got all the Dragon Armour in Skyrim, flapped over 1000 columns in Flappy Birds.</a:t>
            </a:r>
          </a:p>
          <a:p>
            <a:pPr marL="355600" indent="-355600">
              <a:buClr>
                <a:srgbClr val="C00000"/>
              </a:buClr>
              <a:buSzPct val="68000"/>
              <a:buFont typeface="Arial" panose="020B0604020202020204" pitchFamily="34" charset="0"/>
              <a:buChar char="►"/>
              <a:tabLst>
                <a:tab pos="722313" algn="l"/>
              </a:tabLst>
            </a:pPr>
            <a:r>
              <a:rPr lang="en-GB" dirty="0" smtClean="0"/>
              <a:t>The competitive nature of games is a big driving force, it allows us to boast of our ability, to show how good we are. In games there are no participation medals, it is all about the drive to achieve, to get better, to add one more point. Otherwise why have a high score table.</a:t>
            </a:r>
          </a:p>
          <a:p>
            <a:pPr marL="355600" indent="-355600">
              <a:buClr>
                <a:srgbClr val="C00000"/>
              </a:buClr>
              <a:buSzPct val="68000"/>
              <a:buFont typeface="Arial" panose="020B0604020202020204" pitchFamily="34" charset="0"/>
              <a:buChar char="►"/>
              <a:tabLst>
                <a:tab pos="722313" algn="l"/>
              </a:tabLst>
            </a:pPr>
            <a:r>
              <a:rPr lang="en-GB" dirty="0" smtClean="0"/>
              <a:t>Find any game that does not progress or any modern console game that does not show your stats online for others to see. </a:t>
            </a:r>
            <a:endParaRPr lang="en-US" dirty="0"/>
          </a:p>
        </p:txBody>
      </p:sp>
      <p:sp>
        <p:nvSpPr>
          <p:cNvPr id="6" name="Title 1"/>
          <p:cNvSpPr txBox="1">
            <a:spLocks/>
          </p:cNvSpPr>
          <p:nvPr/>
        </p:nvSpPr>
        <p:spPr>
          <a:xfrm>
            <a:off x="35496" y="0"/>
            <a:ext cx="7920880" cy="62068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a:lstStyle>
          <a:p>
            <a:pPr fontAlgn="auto">
              <a:spcAft>
                <a:spcPts val="0"/>
              </a:spcAft>
            </a:pPr>
            <a:r>
              <a:rPr lang="en-GB" sz="3600" dirty="0" smtClean="0"/>
              <a:t>P1.4 – Psychological Factors</a:t>
            </a:r>
            <a:endParaRPr lang="en-GB" sz="3200" dirty="0" smtClean="0"/>
          </a:p>
        </p:txBody>
      </p:sp>
      <p:sp>
        <p:nvSpPr>
          <p:cNvPr id="10" name="TextBox 9">
            <a:hlinkClick r:id="rId3" action="ppaction://hlinkfile"/>
          </p:cNvPr>
          <p:cNvSpPr txBox="1"/>
          <p:nvPr/>
        </p:nvSpPr>
        <p:spPr>
          <a:xfrm>
            <a:off x="7427396" y="6309320"/>
            <a:ext cx="1249060" cy="369332"/>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IE" dirty="0" smtClean="0"/>
              <a:t>Click Here</a:t>
            </a:r>
            <a:endParaRPr lang="en-GB" dirty="0"/>
          </a:p>
        </p:txBody>
      </p:sp>
      <p:pic>
        <p:nvPicPr>
          <p:cNvPr id="20482" name="Picture 2" descr="Image result for fortn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80" y="1089945"/>
            <a:ext cx="1804088" cy="1015527"/>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Image result for game ending sequenc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7092280" y="3645024"/>
            <a:ext cx="1802520" cy="1151976"/>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Image result for video game competitiv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7092280" y="4974041"/>
            <a:ext cx="1802520" cy="1119255"/>
          </a:xfrm>
          <a:prstGeom prst="rect">
            <a:avLst/>
          </a:prstGeom>
          <a:noFill/>
          <a:extLst>
            <a:ext uri="{909E8E84-426E-40DD-AFC4-6F175D3DCCD1}">
              <a14:hiddenFill xmlns:a14="http://schemas.microsoft.com/office/drawing/2010/main">
                <a:solidFill>
                  <a:srgbClr val="FFFFFF"/>
                </a:solidFill>
              </a14:hiddenFill>
            </a:ext>
          </a:extLst>
        </p:spPr>
      </p:pic>
      <p:pic>
        <p:nvPicPr>
          <p:cNvPr id="20488" name="Picture 8" descr="Image result for south park gam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92280" y="2414306"/>
            <a:ext cx="1802520" cy="1014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156630"/>
      </p:ext>
    </p:extLst>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7428" y="1052736"/>
            <a:ext cx="8729042" cy="5632311"/>
          </a:xfrm>
          <a:prstGeom prst="rect">
            <a:avLst/>
          </a:prstGeom>
        </p:spPr>
        <p:txBody>
          <a:bodyPr wrap="square">
            <a:spAutoFit/>
          </a:bodyPr>
          <a:lstStyle/>
          <a:p>
            <a:pPr>
              <a:buClr>
                <a:srgbClr val="C00000"/>
              </a:buClr>
              <a:buSzPct val="68000"/>
              <a:tabLst>
                <a:tab pos="722313" algn="l"/>
              </a:tabLst>
            </a:pPr>
            <a:r>
              <a:rPr lang="en-US" sz="3000" b="1" dirty="0">
                <a:solidFill>
                  <a:srgbClr val="FF0000"/>
                </a:solidFill>
              </a:rPr>
              <a:t>P1.1 – Task 01 - </a:t>
            </a:r>
            <a:r>
              <a:rPr lang="en-US" sz="3000" dirty="0">
                <a:solidFill>
                  <a:srgbClr val="FF0000"/>
                </a:solidFill>
              </a:rPr>
              <a:t>Produce a report or presentation that outlines the ranges of genres of game concepts</a:t>
            </a:r>
            <a:r>
              <a:rPr lang="en-US" sz="3000" dirty="0" smtClean="0">
                <a:solidFill>
                  <a:srgbClr val="FF0000"/>
                </a:solidFill>
              </a:rPr>
              <a:t>.</a:t>
            </a:r>
          </a:p>
          <a:p>
            <a:pPr>
              <a:buClr>
                <a:srgbClr val="C00000"/>
              </a:buClr>
              <a:buSzPct val="68000"/>
              <a:tabLst>
                <a:tab pos="722313" algn="l"/>
              </a:tabLst>
            </a:pPr>
            <a:r>
              <a:rPr lang="en-US" sz="3000" b="1" dirty="0">
                <a:solidFill>
                  <a:srgbClr val="FF0000"/>
                </a:solidFill>
              </a:rPr>
              <a:t>P1.2 – Task 02 - </a:t>
            </a:r>
            <a:r>
              <a:rPr lang="en-US" sz="3000" dirty="0">
                <a:solidFill>
                  <a:srgbClr val="FF0000"/>
                </a:solidFill>
              </a:rPr>
              <a:t>Produce a report or presentation that outlines the different player needs used in games to maintain players interests</a:t>
            </a:r>
            <a:r>
              <a:rPr lang="en-US" sz="3000" dirty="0" smtClean="0">
                <a:solidFill>
                  <a:srgbClr val="FF0000"/>
                </a:solidFill>
              </a:rPr>
              <a:t>.</a:t>
            </a:r>
          </a:p>
          <a:p>
            <a:pPr>
              <a:buClr>
                <a:srgbClr val="C00000"/>
              </a:buClr>
              <a:buSzPct val="68000"/>
              <a:tabLst>
                <a:tab pos="722313" algn="l"/>
              </a:tabLst>
            </a:pPr>
            <a:r>
              <a:rPr lang="en-US" sz="3000" b="1" dirty="0">
                <a:solidFill>
                  <a:srgbClr val="FF0000"/>
                </a:solidFill>
              </a:rPr>
              <a:t>P1.3 – Task 03 - </a:t>
            </a:r>
            <a:r>
              <a:rPr lang="en-US" sz="3000" dirty="0">
                <a:solidFill>
                  <a:srgbClr val="FF0000"/>
                </a:solidFill>
              </a:rPr>
              <a:t>Produce a report or presentation that outlines the different gaming platforms and limitations of these used in games.</a:t>
            </a:r>
          </a:p>
          <a:p>
            <a:pPr>
              <a:buClr>
                <a:srgbClr val="C00000"/>
              </a:buClr>
              <a:buSzPct val="68000"/>
              <a:tabLst>
                <a:tab pos="722313" algn="l"/>
              </a:tabLst>
            </a:pPr>
            <a:r>
              <a:rPr lang="en-US" sz="3000" b="1" dirty="0">
                <a:solidFill>
                  <a:srgbClr val="FF0000"/>
                </a:solidFill>
              </a:rPr>
              <a:t>P1.4 – Task 04 - </a:t>
            </a:r>
            <a:r>
              <a:rPr lang="en-US" sz="3000" dirty="0">
                <a:solidFill>
                  <a:srgbClr val="FF0000"/>
                </a:solidFill>
              </a:rPr>
              <a:t>Produce a report or presentation that outlines the different psychological factors that influence gaming</a:t>
            </a:r>
            <a:r>
              <a:rPr lang="en-US" sz="3000" dirty="0" smtClean="0">
                <a:solidFill>
                  <a:srgbClr val="FF0000"/>
                </a:solidFill>
              </a:rPr>
              <a:t>.</a:t>
            </a:r>
            <a:endParaRPr lang="en-US" sz="3000" dirty="0">
              <a:solidFill>
                <a:srgbClr val="FF0000"/>
              </a:solidFill>
            </a:endParaRPr>
          </a:p>
        </p:txBody>
      </p:sp>
      <p:sp>
        <p:nvSpPr>
          <p:cNvPr id="14" name="Title 2"/>
          <p:cNvSpPr>
            <a:spLocks noGrp="1"/>
          </p:cNvSpPr>
          <p:nvPr>
            <p:ph type="title"/>
          </p:nvPr>
        </p:nvSpPr>
        <p:spPr>
          <a:xfrm>
            <a:off x="35496" y="44624"/>
            <a:ext cx="7992888" cy="548680"/>
          </a:xfrm>
        </p:spPr>
        <p:txBody>
          <a:bodyPr>
            <a:noAutofit/>
          </a:bodyPr>
          <a:lstStyle/>
          <a:p>
            <a:pPr>
              <a:buClr>
                <a:srgbClr val="C00000"/>
              </a:buClr>
            </a:pPr>
            <a:r>
              <a:rPr lang="en-IE" sz="4000" dirty="0" smtClean="0"/>
              <a:t>LO1 – Assessment Criteria</a:t>
            </a:r>
            <a:endParaRPr lang="en-GB" sz="4000" dirty="0"/>
          </a:p>
        </p:txBody>
      </p:sp>
    </p:spTree>
    <p:extLst>
      <p:ext uri="{BB962C8B-B14F-4D97-AF65-F5344CB8AC3E}">
        <p14:creationId xmlns:p14="http://schemas.microsoft.com/office/powerpoint/2010/main" val="2794140128"/>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5496" y="0"/>
            <a:ext cx="7704856" cy="620688"/>
          </a:xfrm>
        </p:spPr>
        <p:txBody>
          <a:bodyPr>
            <a:noAutofit/>
          </a:bodyPr>
          <a:lstStyle/>
          <a:p>
            <a:r>
              <a:rPr lang="en-GB" sz="4800" dirty="0" smtClean="0"/>
              <a:t>LO1 – Learning Outcome</a:t>
            </a:r>
            <a:endParaRPr lang="en-GB" b="1" dirty="0" smtClean="0"/>
          </a:p>
        </p:txBody>
      </p:sp>
      <p:sp>
        <p:nvSpPr>
          <p:cNvPr id="2" name="Rectangle 1"/>
          <p:cNvSpPr/>
          <p:nvPr/>
        </p:nvSpPr>
        <p:spPr>
          <a:xfrm>
            <a:off x="179512" y="1052736"/>
            <a:ext cx="8654642" cy="800219"/>
          </a:xfrm>
          <a:prstGeom prst="rect">
            <a:avLst/>
          </a:prstGeom>
        </p:spPr>
        <p:txBody>
          <a:bodyPr wrap="square">
            <a:spAutoFit/>
          </a:bodyPr>
          <a:lstStyle/>
          <a:p>
            <a:r>
              <a:rPr lang="en-US" sz="2300" b="1" dirty="0" smtClean="0"/>
              <a:t>Learning Outcome 1: </a:t>
            </a:r>
            <a:r>
              <a:rPr lang="en-US" sz="2300" dirty="0" smtClean="0"/>
              <a:t>Know the fundamentals </a:t>
            </a:r>
            <a:r>
              <a:rPr lang="en-US" sz="2300" dirty="0"/>
              <a:t>of game design </a:t>
            </a:r>
          </a:p>
          <a:p>
            <a:r>
              <a:rPr lang="en-US" sz="2300" dirty="0"/>
              <a:t>Your task is to: </a:t>
            </a:r>
            <a:r>
              <a:rPr lang="en-US" sz="2300" dirty="0" smtClean="0"/>
              <a:t>describe </a:t>
            </a:r>
            <a:r>
              <a:rPr lang="en-US" sz="2300" dirty="0"/>
              <a:t>the fundamentals of game design. </a:t>
            </a:r>
            <a:endParaRPr lang="en-US" sz="2300" dirty="0" smtClean="0"/>
          </a:p>
        </p:txBody>
      </p:sp>
      <p:graphicFrame>
        <p:nvGraphicFramePr>
          <p:cNvPr id="3" name="Table 2"/>
          <p:cNvGraphicFramePr>
            <a:graphicFrameLocks noGrp="1"/>
          </p:cNvGraphicFramePr>
          <p:nvPr>
            <p:extLst>
              <p:ext uri="{D42A27DB-BD31-4B8C-83A1-F6EECF244321}">
                <p14:modId xmlns:p14="http://schemas.microsoft.com/office/powerpoint/2010/main" val="2205935592"/>
              </p:ext>
            </p:extLst>
          </p:nvPr>
        </p:nvGraphicFramePr>
        <p:xfrm>
          <a:off x="251520" y="1914480"/>
          <a:ext cx="8582634" cy="4610864"/>
        </p:xfrm>
        <a:graphic>
          <a:graphicData uri="http://schemas.openxmlformats.org/drawingml/2006/table">
            <a:tbl>
              <a:tblPr firstRow="1" bandRow="1">
                <a:tableStyleId>{5C22544A-7EE6-4342-B048-85BDC9FD1C3A}</a:tableStyleId>
              </a:tblPr>
              <a:tblGrid>
                <a:gridCol w="3456384"/>
                <a:gridCol w="2520280"/>
                <a:gridCol w="2605970"/>
              </a:tblGrid>
              <a:tr h="480298">
                <a:tc>
                  <a:txBody>
                    <a:bodyPr/>
                    <a:lstStyle/>
                    <a:p>
                      <a:r>
                        <a:rPr lang="en-GB" sz="2400" dirty="0" smtClean="0">
                          <a:latin typeface="Arial" panose="020B0604020202020204" pitchFamily="34" charset="0"/>
                          <a:cs typeface="Arial" panose="020B0604020202020204" pitchFamily="34" charset="0"/>
                        </a:rPr>
                        <a:t>Pass</a:t>
                      </a:r>
                      <a:endParaRPr lang="en-GB" sz="2400" dirty="0">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r>
                        <a:rPr lang="en-GB" sz="2400" dirty="0" smtClean="0">
                          <a:latin typeface="Arial" panose="020B0604020202020204" pitchFamily="34" charset="0"/>
                          <a:cs typeface="Arial" panose="020B0604020202020204" pitchFamily="34" charset="0"/>
                        </a:rPr>
                        <a:t>Merit</a:t>
                      </a:r>
                      <a:endParaRPr lang="en-GB" sz="2400" dirty="0">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r>
                        <a:rPr lang="en-GB" sz="2400" dirty="0" smtClean="0">
                          <a:latin typeface="Arial" panose="020B0604020202020204" pitchFamily="34" charset="0"/>
                          <a:cs typeface="Arial" panose="020B0604020202020204" pitchFamily="34" charset="0"/>
                        </a:rPr>
                        <a:t>Distinction</a:t>
                      </a:r>
                      <a:endParaRPr lang="en-GB" sz="2400" dirty="0">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r>
              <a:tr h="1248776">
                <a:tc>
                  <a:txBody>
                    <a:bodyPr/>
                    <a:lstStyle/>
                    <a:p>
                      <a:r>
                        <a:rPr kumimoji="0" lang="en-US" sz="2400" b="0" i="0" u="none" strike="noStrike" kern="1200" baseline="0" dirty="0" smtClean="0">
                          <a:solidFill>
                            <a:schemeClr val="dk1"/>
                          </a:solidFill>
                          <a:latin typeface="Arial" panose="020B0604020202020204" pitchFamily="34" charset="0"/>
                          <a:ea typeface="+mn-ea"/>
                          <a:cs typeface="Arial" panose="020B0604020202020204" pitchFamily="34" charset="0"/>
                        </a:rPr>
                        <a:t>P1: Describe the fundamentals of game design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4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4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0298">
                <a:tc gridSpan="3">
                  <a:txBody>
                    <a:bodyPr/>
                    <a:lstStyle/>
                    <a:p>
                      <a:r>
                        <a:rPr lang="en-GB" sz="2400" b="1" dirty="0" smtClean="0">
                          <a:latin typeface="Arial" panose="020B0604020202020204" pitchFamily="34" charset="0"/>
                          <a:cs typeface="Arial" panose="020B0604020202020204" pitchFamily="34" charset="0"/>
                        </a:rPr>
                        <a:t>Evidence</a:t>
                      </a:r>
                      <a:endParaRPr lang="en-GB" sz="24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tc>
                <a:tc hMerge="1">
                  <a:txBody>
                    <a:bodyPr/>
                    <a:lstStyle/>
                    <a:p>
                      <a:endParaRPr lang="en-GB" dirty="0"/>
                    </a:p>
                  </a:txBody>
                  <a:tcPr/>
                </a:tc>
              </a:tr>
              <a:tr h="2401492">
                <a:tc gridSpan="3">
                  <a:txBody>
                    <a:bodyPr/>
                    <a:lstStyle/>
                    <a:p>
                      <a:r>
                        <a:rPr kumimoji="0" lang="en-US" sz="2400" b="1" i="0" u="none" strike="noStrike" kern="1200" baseline="0" dirty="0" smtClean="0">
                          <a:solidFill>
                            <a:schemeClr val="dk1"/>
                          </a:solidFill>
                          <a:latin typeface="Arial" panose="020B0604020202020204" pitchFamily="34" charset="0"/>
                          <a:ea typeface="+mn-ea"/>
                          <a:cs typeface="Arial" panose="020B0604020202020204" pitchFamily="34" charset="0"/>
                        </a:rPr>
                        <a:t>An online review, report or video presentation.</a:t>
                      </a:r>
                    </a:p>
                    <a:p>
                      <a:r>
                        <a:rPr kumimoji="0" lang="en-US" sz="2400" b="0" i="0" u="none" strike="noStrike" kern="1200" baseline="0" dirty="0" smtClean="0">
                          <a:solidFill>
                            <a:schemeClr val="dk1"/>
                          </a:solidFill>
                          <a:latin typeface="Arial" panose="020B0604020202020204" pitchFamily="34" charset="0"/>
                          <a:ea typeface="+mn-ea"/>
                          <a:cs typeface="Arial" panose="020B0604020202020204" pitchFamily="34" charset="0"/>
                        </a:rPr>
                        <a:t>This must include:</a:t>
                      </a:r>
                    </a:p>
                    <a:p>
                      <a:pPr marL="342900" indent="-342900">
                        <a:buFont typeface="Wingdings" panose="05000000000000000000" pitchFamily="2" charset="2"/>
                        <a:buChar char="§"/>
                      </a:pPr>
                      <a:r>
                        <a:rPr kumimoji="0" lang="en-US" sz="2400" b="0" i="0" u="none" strike="noStrike" kern="1200" baseline="0" dirty="0" smtClean="0">
                          <a:solidFill>
                            <a:schemeClr val="dk1"/>
                          </a:solidFill>
                          <a:latin typeface="Arial" panose="020B0604020202020204" pitchFamily="34" charset="0"/>
                          <a:ea typeface="+mn-ea"/>
                          <a:cs typeface="Arial" panose="020B0604020202020204" pitchFamily="34" charset="0"/>
                        </a:rPr>
                        <a:t>different types/genres of games;</a:t>
                      </a:r>
                    </a:p>
                    <a:p>
                      <a:pPr marL="342900" indent="-342900">
                        <a:buFont typeface="Wingdings" panose="05000000000000000000" pitchFamily="2" charset="2"/>
                        <a:buChar char="§"/>
                      </a:pPr>
                      <a:r>
                        <a:rPr kumimoji="0" lang="en-US" sz="2400" b="0" i="0" u="none" strike="noStrike" kern="1200" baseline="0" dirty="0" smtClean="0">
                          <a:solidFill>
                            <a:schemeClr val="dk1"/>
                          </a:solidFill>
                          <a:latin typeface="Arial" panose="020B0604020202020204" pitchFamily="34" charset="0"/>
                          <a:ea typeface="+mn-ea"/>
                          <a:cs typeface="Arial" panose="020B0604020202020204" pitchFamily="34" charset="0"/>
                        </a:rPr>
                        <a:t>how a player’s interest is maintained;</a:t>
                      </a:r>
                    </a:p>
                    <a:p>
                      <a:pPr marL="342900" indent="-342900">
                        <a:buFont typeface="Wingdings" panose="05000000000000000000" pitchFamily="2" charset="2"/>
                        <a:buChar char="§"/>
                      </a:pPr>
                      <a:r>
                        <a:rPr kumimoji="0" lang="en-US" sz="2400" b="0" i="0" u="none" strike="noStrike" kern="1200" baseline="0" dirty="0" smtClean="0">
                          <a:solidFill>
                            <a:schemeClr val="dk1"/>
                          </a:solidFill>
                          <a:latin typeface="Arial" panose="020B0604020202020204" pitchFamily="34" charset="0"/>
                          <a:ea typeface="+mn-ea"/>
                          <a:cs typeface="Arial" panose="020B0604020202020204" pitchFamily="34" charset="0"/>
                        </a:rPr>
                        <a:t>different types of gaming;</a:t>
                      </a:r>
                    </a:p>
                    <a:p>
                      <a:pPr marL="342900" indent="-342900">
                        <a:buFont typeface="Wingdings" panose="05000000000000000000" pitchFamily="2" charset="2"/>
                        <a:buChar char="§"/>
                      </a:pPr>
                      <a:r>
                        <a:rPr kumimoji="0" lang="en-US" sz="2400" b="0" i="0" u="none" strike="noStrike" kern="1200" baseline="0" dirty="0" smtClean="0">
                          <a:solidFill>
                            <a:schemeClr val="dk1"/>
                          </a:solidFill>
                          <a:latin typeface="Arial" panose="020B0604020202020204" pitchFamily="34" charset="0"/>
                          <a:ea typeface="+mn-ea"/>
                          <a:cs typeface="Arial" panose="020B0604020202020204" pitchFamily="34" charset="0"/>
                        </a:rPr>
                        <a:t>the psychological factors of game design.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tc>
                <a:tc hMerge="1">
                  <a:txBody>
                    <a:bodyPr/>
                    <a:lstStyle/>
                    <a:p>
                      <a:endParaRPr lang="en-GB" dirty="0"/>
                    </a:p>
                  </a:txBody>
                  <a:tcPr/>
                </a:tc>
              </a:tr>
            </a:tbl>
          </a:graphicData>
        </a:graphic>
      </p:graphicFrame>
    </p:spTree>
    <p:extLst>
      <p:ext uri="{BB962C8B-B14F-4D97-AF65-F5344CB8AC3E}">
        <p14:creationId xmlns:p14="http://schemas.microsoft.com/office/powerpoint/2010/main" val="2716067023"/>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2" y="1002088"/>
            <a:ext cx="8712968" cy="5509200"/>
          </a:xfrm>
          <a:prstGeom prst="rect">
            <a:avLst/>
          </a:prstGeom>
        </p:spPr>
        <p:txBody>
          <a:bodyPr wrap="square">
            <a:spAutoFit/>
          </a:bodyPr>
          <a:lstStyle/>
          <a:p>
            <a:pPr marL="896938" indent="-896938"/>
            <a:r>
              <a:rPr lang="en-US" sz="3200" b="1" dirty="0" smtClean="0"/>
              <a:t>P1</a:t>
            </a:r>
            <a:r>
              <a:rPr lang="en-US" sz="3200" dirty="0" smtClean="0"/>
              <a:t> - Learners </a:t>
            </a:r>
            <a:r>
              <a:rPr lang="en-US" sz="3200" dirty="0"/>
              <a:t>should research the elements of game design. Learners are required to describe key genres, a range of gaming platforms, how </a:t>
            </a:r>
            <a:r>
              <a:rPr lang="en-US" sz="3200" dirty="0" smtClean="0"/>
              <a:t>player’s interest </a:t>
            </a:r>
            <a:r>
              <a:rPr lang="en-US" sz="3200" dirty="0"/>
              <a:t>is maintained and the psychological aspects considered in game design. </a:t>
            </a:r>
            <a:endParaRPr lang="en-US" sz="3200" dirty="0" smtClean="0"/>
          </a:p>
          <a:p>
            <a:pPr marL="896938" indent="-896938"/>
            <a:r>
              <a:rPr lang="en-US" sz="3200" dirty="0" smtClean="0"/>
              <a:t>	This </a:t>
            </a:r>
            <a:r>
              <a:rPr lang="en-US" sz="3200" dirty="0"/>
              <a:t>could be achieved by reviewing different types of games with </a:t>
            </a:r>
            <a:r>
              <a:rPr lang="en-US" sz="3200" dirty="0" smtClean="0"/>
              <a:t>a different </a:t>
            </a:r>
            <a:r>
              <a:rPr lang="en-US" sz="3200" dirty="0"/>
              <a:t>focus, genre or purpose. The evidence for this could be presented as (online) review, report or a video presentation.</a:t>
            </a:r>
            <a:endParaRPr lang="en-GB" sz="3200" dirty="0" smtClean="0">
              <a:latin typeface="Arial" panose="020B0604020202020204" pitchFamily="34" charset="0"/>
              <a:cs typeface="Arial" panose="020B0604020202020204" pitchFamily="34" charset="0"/>
            </a:endParaRPr>
          </a:p>
        </p:txBody>
      </p:sp>
      <p:sp>
        <p:nvSpPr>
          <p:cNvPr id="6" name="Title 1"/>
          <p:cNvSpPr txBox="1">
            <a:spLocks/>
          </p:cNvSpPr>
          <p:nvPr/>
        </p:nvSpPr>
        <p:spPr>
          <a:xfrm>
            <a:off x="35496" y="0"/>
            <a:ext cx="7704856" cy="62068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a:lstStyle>
          <a:p>
            <a:pPr fontAlgn="auto">
              <a:spcAft>
                <a:spcPts val="0"/>
              </a:spcAft>
            </a:pPr>
            <a:r>
              <a:rPr lang="en-GB" sz="4800" dirty="0"/>
              <a:t>Assessment Criterion </a:t>
            </a:r>
            <a:r>
              <a:rPr lang="en-GB" sz="4800" dirty="0" smtClean="0"/>
              <a:t>P1</a:t>
            </a:r>
            <a:endParaRPr lang="en-GB" sz="8800" dirty="0"/>
          </a:p>
        </p:txBody>
      </p:sp>
    </p:spTree>
    <p:extLst>
      <p:ext uri="{BB962C8B-B14F-4D97-AF65-F5344CB8AC3E}">
        <p14:creationId xmlns:p14="http://schemas.microsoft.com/office/powerpoint/2010/main" val="761355059"/>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2" y="1080700"/>
            <a:ext cx="8712968" cy="5592932"/>
          </a:xfrm>
          <a:prstGeom prst="rect">
            <a:avLst/>
          </a:prstGeom>
        </p:spPr>
        <p:txBody>
          <a:bodyPr wrap="square" numCol="2">
            <a:spAutoFit/>
          </a:bodyPr>
          <a:lstStyle/>
          <a:p>
            <a:r>
              <a:rPr lang="en-US" sz="2000" b="1" dirty="0"/>
              <a:t>1.1. Different types (genres) of games, e.g.:</a:t>
            </a:r>
          </a:p>
          <a:p>
            <a:pPr marL="285750" indent="-285750">
              <a:buFont typeface="Wingdings" panose="05000000000000000000" pitchFamily="2" charset="2"/>
              <a:buChar char="§"/>
            </a:pPr>
            <a:r>
              <a:rPr lang="en-GB" sz="2000" dirty="0" smtClean="0"/>
              <a:t>adventure</a:t>
            </a:r>
            <a:endParaRPr lang="en-GB" sz="2000" dirty="0"/>
          </a:p>
          <a:p>
            <a:pPr marL="285750" indent="-285750">
              <a:buFont typeface="Wingdings" panose="05000000000000000000" pitchFamily="2" charset="2"/>
              <a:buChar char="§"/>
            </a:pPr>
            <a:r>
              <a:rPr lang="en-GB" sz="2000" dirty="0" smtClean="0"/>
              <a:t>combat</a:t>
            </a:r>
            <a:endParaRPr lang="en-GB" sz="2000" dirty="0"/>
          </a:p>
          <a:p>
            <a:pPr marL="285750" indent="-285750">
              <a:buFont typeface="Wingdings" panose="05000000000000000000" pitchFamily="2" charset="2"/>
              <a:buChar char="§"/>
            </a:pPr>
            <a:r>
              <a:rPr lang="en-GB" sz="2000" dirty="0" smtClean="0"/>
              <a:t>puzzle</a:t>
            </a:r>
            <a:endParaRPr lang="en-GB" sz="2000" dirty="0"/>
          </a:p>
          <a:p>
            <a:pPr marL="285750" indent="-285750">
              <a:buFont typeface="Wingdings" panose="05000000000000000000" pitchFamily="2" charset="2"/>
              <a:buChar char="§"/>
            </a:pPr>
            <a:r>
              <a:rPr lang="en-GB" sz="2000" dirty="0" smtClean="0"/>
              <a:t>racing</a:t>
            </a:r>
            <a:endParaRPr lang="en-GB" sz="2000" dirty="0"/>
          </a:p>
          <a:p>
            <a:pPr marL="285750" indent="-285750">
              <a:buFont typeface="Wingdings" panose="05000000000000000000" pitchFamily="2" charset="2"/>
              <a:buChar char="§"/>
            </a:pPr>
            <a:r>
              <a:rPr lang="en-GB" sz="2000" dirty="0" smtClean="0"/>
              <a:t>role-play</a:t>
            </a:r>
            <a:endParaRPr lang="en-GB" sz="2000" dirty="0"/>
          </a:p>
          <a:p>
            <a:pPr marL="285750" indent="-285750">
              <a:buFont typeface="Wingdings" panose="05000000000000000000" pitchFamily="2" charset="2"/>
              <a:buChar char="§"/>
            </a:pPr>
            <a:r>
              <a:rPr lang="en-GB" sz="2000" dirty="0" smtClean="0"/>
              <a:t>simulation</a:t>
            </a:r>
            <a:endParaRPr lang="en-GB" sz="2000" dirty="0"/>
          </a:p>
          <a:p>
            <a:pPr marL="285750" indent="-285750">
              <a:buFont typeface="Wingdings" panose="05000000000000000000" pitchFamily="2" charset="2"/>
              <a:buChar char="§"/>
            </a:pPr>
            <a:r>
              <a:rPr lang="en-GB" sz="2000" dirty="0" smtClean="0"/>
              <a:t>sports</a:t>
            </a:r>
            <a:endParaRPr lang="en-GB" sz="2000" dirty="0"/>
          </a:p>
          <a:p>
            <a:pPr marL="285750" indent="-285750">
              <a:buFont typeface="Wingdings" panose="05000000000000000000" pitchFamily="2" charset="2"/>
              <a:buChar char="§"/>
            </a:pPr>
            <a:r>
              <a:rPr lang="en-GB" sz="2000" dirty="0" smtClean="0"/>
              <a:t>Strategy</a:t>
            </a:r>
            <a:endParaRPr lang="en-GB" sz="2000" dirty="0"/>
          </a:p>
          <a:p>
            <a:r>
              <a:rPr lang="en-US" sz="2000" b="1" dirty="0"/>
              <a:t>1.2. Maintaining player’s interest, e.g.:</a:t>
            </a:r>
          </a:p>
          <a:p>
            <a:pPr marL="285750" indent="-285750">
              <a:buFont typeface="Wingdings" panose="05000000000000000000" pitchFamily="2" charset="2"/>
              <a:buChar char="§"/>
            </a:pPr>
            <a:r>
              <a:rPr lang="en-US" sz="2000" dirty="0" smtClean="0"/>
              <a:t>competitive </a:t>
            </a:r>
            <a:r>
              <a:rPr lang="en-US" sz="2000" dirty="0"/>
              <a:t>(e.g. high scores, timing, other players)</a:t>
            </a:r>
          </a:p>
          <a:p>
            <a:pPr marL="285750" indent="-285750">
              <a:buFont typeface="Wingdings" panose="05000000000000000000" pitchFamily="2" charset="2"/>
              <a:buChar char="§"/>
            </a:pPr>
            <a:r>
              <a:rPr lang="en-US" sz="2000" dirty="0" smtClean="0"/>
              <a:t>control </a:t>
            </a:r>
            <a:r>
              <a:rPr lang="en-US" sz="2000" dirty="0"/>
              <a:t>method (e.g. standard controllers, motion sensing)</a:t>
            </a:r>
          </a:p>
          <a:p>
            <a:pPr marL="285750" indent="-285750">
              <a:buFont typeface="Wingdings" panose="05000000000000000000" pitchFamily="2" charset="2"/>
              <a:buChar char="§"/>
            </a:pPr>
            <a:r>
              <a:rPr lang="en-GB" sz="2000" dirty="0" smtClean="0"/>
              <a:t>characters</a:t>
            </a:r>
            <a:endParaRPr lang="en-GB" sz="2000" dirty="0"/>
          </a:p>
          <a:p>
            <a:pPr marL="285750" indent="-285750">
              <a:buFont typeface="Wingdings" panose="05000000000000000000" pitchFamily="2" charset="2"/>
              <a:buChar char="§"/>
            </a:pPr>
            <a:r>
              <a:rPr lang="en-GB" sz="2000" dirty="0" smtClean="0"/>
              <a:t>educational</a:t>
            </a:r>
            <a:endParaRPr lang="en-GB" sz="2000" dirty="0"/>
          </a:p>
          <a:p>
            <a:pPr marL="285750" indent="-285750">
              <a:buFont typeface="Wingdings" panose="05000000000000000000" pitchFamily="2" charset="2"/>
              <a:buChar char="§"/>
            </a:pPr>
            <a:r>
              <a:rPr lang="en-GB" sz="2000" dirty="0" smtClean="0"/>
              <a:t>interaction </a:t>
            </a:r>
            <a:r>
              <a:rPr lang="en-GB" sz="2000" dirty="0"/>
              <a:t>design (GUI)</a:t>
            </a:r>
          </a:p>
          <a:p>
            <a:pPr marL="285750" indent="-285750">
              <a:buFont typeface="Wingdings" panose="05000000000000000000" pitchFamily="2" charset="2"/>
              <a:buChar char="§"/>
            </a:pPr>
            <a:r>
              <a:rPr lang="en-GB" sz="2000" dirty="0" smtClean="0"/>
              <a:t>progression</a:t>
            </a:r>
            <a:endParaRPr lang="en-GB" sz="2000" dirty="0"/>
          </a:p>
          <a:p>
            <a:pPr marL="285750" indent="-285750">
              <a:buFont typeface="Wingdings" panose="05000000000000000000" pitchFamily="2" charset="2"/>
              <a:buChar char="§"/>
            </a:pPr>
            <a:r>
              <a:rPr lang="en-GB" sz="2000" dirty="0" smtClean="0"/>
              <a:t>skill </a:t>
            </a:r>
            <a:r>
              <a:rPr lang="en-GB" sz="2000" dirty="0"/>
              <a:t>level required</a:t>
            </a:r>
          </a:p>
          <a:p>
            <a:r>
              <a:rPr lang="en-US" sz="2000" b="1" dirty="0"/>
              <a:t>1.3. Different types of gaming platforms, e.g.:</a:t>
            </a:r>
          </a:p>
          <a:p>
            <a:pPr marL="285750" indent="-285750">
              <a:buFont typeface="Wingdings" panose="05000000000000000000" pitchFamily="2" charset="2"/>
              <a:buChar char="§"/>
            </a:pPr>
            <a:r>
              <a:rPr lang="en-GB" sz="2000" dirty="0" smtClean="0"/>
              <a:t>personal </a:t>
            </a:r>
            <a:r>
              <a:rPr lang="en-GB" sz="2000" dirty="0"/>
              <a:t>computer</a:t>
            </a:r>
          </a:p>
          <a:p>
            <a:pPr marL="285750" indent="-285750">
              <a:buFont typeface="Wingdings" panose="05000000000000000000" pitchFamily="2" charset="2"/>
              <a:buChar char="§"/>
            </a:pPr>
            <a:r>
              <a:rPr lang="en-GB" sz="2000" dirty="0" smtClean="0"/>
              <a:t>smart </a:t>
            </a:r>
            <a:r>
              <a:rPr lang="en-GB" sz="2000" dirty="0"/>
              <a:t>phones</a:t>
            </a:r>
          </a:p>
          <a:p>
            <a:pPr marL="285750" indent="-285750">
              <a:buFont typeface="Wingdings" panose="05000000000000000000" pitchFamily="2" charset="2"/>
              <a:buChar char="§"/>
            </a:pPr>
            <a:r>
              <a:rPr lang="en-GB" sz="2000" dirty="0" smtClean="0"/>
              <a:t>tablets</a:t>
            </a:r>
            <a:endParaRPr lang="en-GB" sz="2000" dirty="0"/>
          </a:p>
          <a:p>
            <a:pPr marL="285750" indent="-285750">
              <a:buFont typeface="Wingdings" panose="05000000000000000000" pitchFamily="2" charset="2"/>
              <a:buChar char="§"/>
            </a:pPr>
            <a:r>
              <a:rPr lang="en-GB" sz="2000" dirty="0" smtClean="0"/>
              <a:t>online </a:t>
            </a:r>
            <a:r>
              <a:rPr lang="en-GB" sz="2000" dirty="0"/>
              <a:t>browser</a:t>
            </a:r>
          </a:p>
          <a:p>
            <a:pPr marL="285750" indent="-285750">
              <a:buFont typeface="Wingdings" panose="05000000000000000000" pitchFamily="2" charset="2"/>
              <a:buChar char="§"/>
            </a:pPr>
            <a:r>
              <a:rPr lang="en-GB" sz="2000" dirty="0" smtClean="0"/>
              <a:t>emulator</a:t>
            </a:r>
            <a:endParaRPr lang="en-GB" sz="2000" dirty="0"/>
          </a:p>
          <a:p>
            <a:r>
              <a:rPr lang="en-GB" sz="2000" b="1" dirty="0"/>
              <a:t>1.4. Psychological factors, e.g.:</a:t>
            </a:r>
          </a:p>
          <a:p>
            <a:pPr marL="285750" indent="-285750">
              <a:buFont typeface="Wingdings" panose="05000000000000000000" pitchFamily="2" charset="2"/>
              <a:buChar char="§"/>
            </a:pPr>
            <a:r>
              <a:rPr lang="en-GB" sz="2000" dirty="0" smtClean="0"/>
              <a:t>use </a:t>
            </a:r>
            <a:r>
              <a:rPr lang="en-GB" sz="2000" dirty="0"/>
              <a:t>of sound</a:t>
            </a:r>
          </a:p>
          <a:p>
            <a:pPr marL="285750" indent="-285750">
              <a:buFont typeface="Wingdings" panose="05000000000000000000" pitchFamily="2" charset="2"/>
              <a:buChar char="§"/>
            </a:pPr>
            <a:r>
              <a:rPr lang="en-GB" sz="2000" dirty="0" smtClean="0"/>
              <a:t>use </a:t>
            </a:r>
            <a:r>
              <a:rPr lang="en-GB" sz="2000" dirty="0"/>
              <a:t>of virtual reality</a:t>
            </a:r>
          </a:p>
          <a:p>
            <a:pPr marL="285750" indent="-285750">
              <a:buFont typeface="Wingdings" panose="05000000000000000000" pitchFamily="2" charset="2"/>
              <a:buChar char="§"/>
            </a:pPr>
            <a:r>
              <a:rPr lang="en-GB" sz="2000" dirty="0" smtClean="0"/>
              <a:t>peer </a:t>
            </a:r>
            <a:r>
              <a:rPr lang="en-GB" sz="2000" dirty="0"/>
              <a:t>pressure</a:t>
            </a:r>
          </a:p>
          <a:p>
            <a:pPr marL="285750" indent="-285750">
              <a:buFont typeface="Wingdings" panose="05000000000000000000" pitchFamily="2" charset="2"/>
              <a:buChar char="§"/>
            </a:pPr>
            <a:r>
              <a:rPr lang="en-GB" sz="2000" dirty="0" smtClean="0"/>
              <a:t>addictive</a:t>
            </a:r>
            <a:endParaRPr lang="en-GB" sz="2000" dirty="0"/>
          </a:p>
          <a:p>
            <a:pPr marL="285750" indent="-285750">
              <a:buFont typeface="Wingdings" panose="05000000000000000000" pitchFamily="2" charset="2"/>
              <a:buChar char="§"/>
            </a:pPr>
            <a:r>
              <a:rPr lang="en-GB" sz="2000" dirty="0" smtClean="0"/>
              <a:t>educational </a:t>
            </a:r>
            <a:r>
              <a:rPr lang="en-GB" sz="2000" dirty="0"/>
              <a:t>value</a:t>
            </a:r>
          </a:p>
          <a:p>
            <a:pPr marL="285750" indent="-285750">
              <a:buFont typeface="Wingdings" panose="05000000000000000000" pitchFamily="2" charset="2"/>
              <a:buChar char="§"/>
            </a:pPr>
            <a:r>
              <a:rPr lang="en-GB" sz="2000" dirty="0" smtClean="0"/>
              <a:t>fun</a:t>
            </a:r>
            <a:endParaRPr lang="en-GB" sz="2000" dirty="0"/>
          </a:p>
          <a:p>
            <a:pPr marL="285750" indent="-285750">
              <a:buFont typeface="Wingdings" panose="05000000000000000000" pitchFamily="2" charset="2"/>
              <a:buChar char="§"/>
            </a:pPr>
            <a:r>
              <a:rPr lang="en-GB" sz="2000" dirty="0" smtClean="0"/>
              <a:t>competitive</a:t>
            </a:r>
            <a:endParaRPr lang="en-US" dirty="0"/>
          </a:p>
        </p:txBody>
      </p:sp>
      <p:sp>
        <p:nvSpPr>
          <p:cNvPr id="6" name="Title 1"/>
          <p:cNvSpPr txBox="1">
            <a:spLocks/>
          </p:cNvSpPr>
          <p:nvPr/>
        </p:nvSpPr>
        <p:spPr>
          <a:xfrm>
            <a:off x="35496" y="0"/>
            <a:ext cx="7920880" cy="62068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a:lstStyle>
          <a:p>
            <a:pPr fontAlgn="auto">
              <a:spcAft>
                <a:spcPts val="0"/>
              </a:spcAft>
            </a:pPr>
            <a:r>
              <a:rPr lang="en-GB" dirty="0" smtClean="0"/>
              <a:t>LO1 - Assessment Criterion</a:t>
            </a:r>
            <a:endParaRPr lang="en-GB" sz="4000" dirty="0" smtClean="0"/>
          </a:p>
        </p:txBody>
      </p:sp>
    </p:spTree>
    <p:extLst>
      <p:ext uri="{BB962C8B-B14F-4D97-AF65-F5344CB8AC3E}">
        <p14:creationId xmlns:p14="http://schemas.microsoft.com/office/powerpoint/2010/main" val="480680086"/>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2" y="1046341"/>
            <a:ext cx="8712968" cy="5647700"/>
          </a:xfrm>
          <a:prstGeom prst="rect">
            <a:avLst/>
          </a:prstGeom>
        </p:spPr>
        <p:txBody>
          <a:bodyPr wrap="square">
            <a:spAutoFit/>
          </a:bodyPr>
          <a:lstStyle/>
          <a:p>
            <a:r>
              <a:rPr lang="en-GB" sz="1900" b="1" dirty="0"/>
              <a:t>Progress Game Hut </a:t>
            </a:r>
            <a:endParaRPr lang="en-GB" sz="1900" dirty="0"/>
          </a:p>
          <a:p>
            <a:r>
              <a:rPr lang="en-GB" sz="1900" b="1" dirty="0" smtClean="0"/>
              <a:t>Part </a:t>
            </a:r>
            <a:r>
              <a:rPr lang="en-GB" sz="1900" b="1" dirty="0"/>
              <a:t>A </a:t>
            </a:r>
          </a:p>
          <a:p>
            <a:pPr marL="285750" indent="-285750">
              <a:buClr>
                <a:srgbClr val="C00000"/>
              </a:buClr>
              <a:buSzPct val="68000"/>
              <a:buFont typeface="Arial" panose="020B0604020202020204" pitchFamily="34" charset="0"/>
              <a:buChar char="►"/>
            </a:pPr>
            <a:r>
              <a:rPr lang="en-US" sz="1900" dirty="0"/>
              <a:t>You are a junior game designer at Progress Game Hut. To gain a promotion as a fully endorsed game designer your manager, Harry has asked you to explain to the rest of the game design team the fundamental concepts of game design. </a:t>
            </a:r>
          </a:p>
          <a:p>
            <a:r>
              <a:rPr lang="en-GB" sz="1900" b="1" dirty="0"/>
              <a:t>Part B </a:t>
            </a:r>
          </a:p>
          <a:p>
            <a:r>
              <a:rPr lang="en-US" sz="1900" b="1" dirty="0"/>
              <a:t>Design, create, test and evaluate a game. </a:t>
            </a:r>
          </a:p>
          <a:p>
            <a:pPr marL="285750" indent="-285750">
              <a:buClr>
                <a:srgbClr val="C00000"/>
              </a:buClr>
              <a:buSzPct val="68000"/>
              <a:buFont typeface="Arial" panose="020B0604020202020204" pitchFamily="34" charset="0"/>
              <a:buChar char="►"/>
            </a:pPr>
            <a:r>
              <a:rPr lang="en-US" sz="1900" dirty="0"/>
              <a:t>You have now been allocated a new assignment. Harry wants Progress Game Hut to release a new gaming concept for each blockbuster movie as they are released throughout the year. </a:t>
            </a:r>
            <a:endParaRPr lang="en-US" sz="1900" dirty="0" smtClean="0"/>
          </a:p>
          <a:p>
            <a:pPr marL="285750" indent="-285750">
              <a:buClr>
                <a:srgbClr val="C00000"/>
              </a:buClr>
              <a:buSzPct val="68000"/>
              <a:buFont typeface="Arial" panose="020B0604020202020204" pitchFamily="34" charset="0"/>
              <a:buChar char="►"/>
            </a:pPr>
            <a:r>
              <a:rPr lang="en-US" sz="1900" dirty="0" smtClean="0"/>
              <a:t>Your </a:t>
            </a:r>
            <a:r>
              <a:rPr lang="en-US" sz="1900" dirty="0"/>
              <a:t>brief is to choose a film from future movie releases and design a game to promote the movie. You could choose a concept linked to a franchise e.g. ‘007’, ‘Star Wars’, ‘Toy Story’, ‘Despicable Me’ or a completely new blockbuster. </a:t>
            </a:r>
            <a:endParaRPr lang="en-US" sz="1900" dirty="0" smtClean="0"/>
          </a:p>
          <a:p>
            <a:pPr marL="285750" indent="-285750">
              <a:buClr>
                <a:srgbClr val="C00000"/>
              </a:buClr>
              <a:buSzPct val="68000"/>
              <a:buFont typeface="Arial" panose="020B0604020202020204" pitchFamily="34" charset="0"/>
              <a:buChar char="►"/>
            </a:pPr>
            <a:r>
              <a:rPr lang="en-US" sz="1900" dirty="0" smtClean="0"/>
              <a:t>The </a:t>
            </a:r>
            <a:r>
              <a:rPr lang="en-US" sz="1900" dirty="0"/>
              <a:t>aim of the game is to promote the new film through entertainment and cliff hangers. Harry aims to release the games at the same time as the blockbuster hits the cinema’s. </a:t>
            </a:r>
            <a:endParaRPr lang="en-US" sz="1900" dirty="0" smtClean="0"/>
          </a:p>
          <a:p>
            <a:pPr marL="285750" indent="-285750">
              <a:buClr>
                <a:srgbClr val="C00000"/>
              </a:buClr>
              <a:buSzPct val="68000"/>
              <a:buFont typeface="Arial" panose="020B0604020202020204" pitchFamily="34" charset="0"/>
              <a:buChar char="►"/>
            </a:pPr>
            <a:r>
              <a:rPr lang="en-US" sz="1900" dirty="0" smtClean="0"/>
              <a:t>He </a:t>
            </a:r>
            <a:r>
              <a:rPr lang="en-US" sz="1900" dirty="0"/>
              <a:t>has asked you to think carefully about the target audience. </a:t>
            </a:r>
          </a:p>
        </p:txBody>
      </p:sp>
      <p:sp>
        <p:nvSpPr>
          <p:cNvPr id="6" name="Title 1"/>
          <p:cNvSpPr txBox="1">
            <a:spLocks/>
          </p:cNvSpPr>
          <p:nvPr/>
        </p:nvSpPr>
        <p:spPr>
          <a:xfrm>
            <a:off x="35496" y="0"/>
            <a:ext cx="7920880" cy="62068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a:lstStyle>
          <a:p>
            <a:pPr fontAlgn="auto">
              <a:spcAft>
                <a:spcPts val="0"/>
              </a:spcAft>
            </a:pPr>
            <a:r>
              <a:rPr lang="en-GB" sz="3600" dirty="0" smtClean="0"/>
              <a:t>Unit 15 – Scenario – Progress Game Hut</a:t>
            </a:r>
            <a:endParaRPr lang="en-GB" sz="3200" dirty="0" smtClean="0"/>
          </a:p>
        </p:txBody>
      </p:sp>
    </p:spTree>
    <p:extLst>
      <p:ext uri="{BB962C8B-B14F-4D97-AF65-F5344CB8AC3E}">
        <p14:creationId xmlns:p14="http://schemas.microsoft.com/office/powerpoint/2010/main" val="2248538200"/>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1" y="1046341"/>
            <a:ext cx="8712969" cy="5509200"/>
          </a:xfrm>
          <a:prstGeom prst="rect">
            <a:avLst/>
          </a:prstGeom>
        </p:spPr>
        <p:txBody>
          <a:bodyPr wrap="square">
            <a:spAutoFit/>
          </a:bodyPr>
          <a:lstStyle/>
          <a:p>
            <a:pPr marL="355600" indent="-355600">
              <a:buClr>
                <a:srgbClr val="C00000"/>
              </a:buClr>
              <a:buSzPct val="68000"/>
              <a:buFont typeface="Arial" panose="020B0604020202020204" pitchFamily="34" charset="0"/>
              <a:buChar char="►"/>
              <a:tabLst>
                <a:tab pos="722313" algn="l"/>
              </a:tabLst>
            </a:pPr>
            <a:r>
              <a:rPr lang="en-US" sz="2200" dirty="0" smtClean="0"/>
              <a:t>Almost all games fall under a genre type, (style of game) and some overlap these boundaries. For P1.1 you need to produce a presentation or report to explain the range of genre types to the staff of Progress Game Hut.</a:t>
            </a:r>
          </a:p>
          <a:p>
            <a:pPr marL="355600" indent="-355600">
              <a:buClr>
                <a:srgbClr val="C00000"/>
              </a:buClr>
              <a:buSzPct val="68000"/>
              <a:buFont typeface="Arial" panose="020B0604020202020204" pitchFamily="34" charset="0"/>
              <a:buChar char="►"/>
              <a:tabLst>
                <a:tab pos="722313" algn="l"/>
              </a:tabLst>
            </a:pPr>
            <a:r>
              <a:rPr lang="en-US" sz="2200" dirty="0" smtClean="0"/>
              <a:t>The following genres need explaining with examples:</a:t>
            </a:r>
          </a:p>
          <a:p>
            <a:pPr marL="742950" lvl="1" indent="-285750">
              <a:buFont typeface="Wingdings" panose="05000000000000000000" pitchFamily="2" charset="2"/>
              <a:buChar char="§"/>
            </a:pPr>
            <a:endParaRPr lang="en-GB" sz="2200" dirty="0"/>
          </a:p>
          <a:p>
            <a:pPr marL="742950" lvl="1" indent="-285750">
              <a:buFont typeface="Wingdings" panose="05000000000000000000" pitchFamily="2" charset="2"/>
              <a:buChar char="§"/>
            </a:pPr>
            <a:endParaRPr lang="en-GB" sz="2200" dirty="0"/>
          </a:p>
          <a:p>
            <a:pPr marL="742950" lvl="1" indent="-285750">
              <a:buFont typeface="Wingdings" panose="05000000000000000000" pitchFamily="2" charset="2"/>
              <a:buChar char="§"/>
            </a:pPr>
            <a:endParaRPr lang="en-GB" sz="2200" dirty="0"/>
          </a:p>
          <a:p>
            <a:pPr lvl="1"/>
            <a:endParaRPr lang="en-US" sz="2200" dirty="0" smtClean="0"/>
          </a:p>
          <a:p>
            <a:pPr>
              <a:buClr>
                <a:srgbClr val="C00000"/>
              </a:buClr>
              <a:buSzPct val="68000"/>
              <a:tabLst>
                <a:tab pos="722313" algn="l"/>
              </a:tabLst>
            </a:pPr>
            <a:r>
              <a:rPr lang="en-US" sz="2200" b="1" dirty="0" smtClean="0">
                <a:solidFill>
                  <a:srgbClr val="FF0000"/>
                </a:solidFill>
              </a:rPr>
              <a:t>P1.1 – Task 01 - </a:t>
            </a:r>
            <a:r>
              <a:rPr lang="en-US" sz="2200" dirty="0" smtClean="0">
                <a:solidFill>
                  <a:srgbClr val="FF0000"/>
                </a:solidFill>
              </a:rPr>
              <a:t>Produce a report or presentation that outlines the ranges of genres of </a:t>
            </a:r>
            <a:r>
              <a:rPr lang="en-US" sz="2200" dirty="0">
                <a:solidFill>
                  <a:srgbClr val="FF0000"/>
                </a:solidFill>
              </a:rPr>
              <a:t>game </a:t>
            </a:r>
            <a:r>
              <a:rPr lang="en-US" sz="2200" dirty="0" smtClean="0">
                <a:solidFill>
                  <a:srgbClr val="FF0000"/>
                </a:solidFill>
              </a:rPr>
              <a:t>concepts.</a:t>
            </a:r>
          </a:p>
          <a:p>
            <a:pPr marL="355600" indent="-355600">
              <a:buClr>
                <a:srgbClr val="C00000"/>
              </a:buClr>
              <a:buSzPct val="68000"/>
              <a:buFont typeface="Arial" panose="020B0604020202020204" pitchFamily="34" charset="0"/>
              <a:buChar char="►"/>
              <a:tabLst>
                <a:tab pos="722313" algn="l"/>
              </a:tabLst>
            </a:pPr>
            <a:r>
              <a:rPr lang="en-US" sz="2200" dirty="0" smtClean="0"/>
              <a:t>This </a:t>
            </a:r>
            <a:r>
              <a:rPr lang="en-US" sz="2200" dirty="0"/>
              <a:t>can be submitted as a formal report or presentation</a:t>
            </a:r>
            <a:r>
              <a:rPr lang="en-US" sz="2200" dirty="0" smtClean="0"/>
              <a:t>.</a:t>
            </a:r>
            <a:r>
              <a:rPr lang="en-GB" sz="2200" dirty="0"/>
              <a:t> </a:t>
            </a:r>
            <a:r>
              <a:rPr lang="en-GB" sz="2200" dirty="0" smtClean="0"/>
              <a:t>In your report, explain: </a:t>
            </a:r>
          </a:p>
          <a:p>
            <a:pPr marL="812800" lvl="1" indent="-355600">
              <a:buClr>
                <a:srgbClr val="C00000"/>
              </a:buClr>
              <a:buSzPct val="68000"/>
              <a:buFont typeface="Arial" panose="020B0604020202020204" pitchFamily="34" charset="0"/>
              <a:buChar char="►"/>
              <a:tabLst>
                <a:tab pos="722313" algn="l"/>
              </a:tabLst>
            </a:pPr>
            <a:r>
              <a:rPr lang="en-GB" sz="2200" dirty="0" smtClean="0"/>
              <a:t>What their game purpose usually is, </a:t>
            </a:r>
          </a:p>
          <a:p>
            <a:pPr marL="812800" lvl="1" indent="-355600">
              <a:buClr>
                <a:srgbClr val="C00000"/>
              </a:buClr>
              <a:buSzPct val="68000"/>
              <a:buFont typeface="Arial" panose="020B0604020202020204" pitchFamily="34" charset="0"/>
              <a:buChar char="►"/>
              <a:tabLst>
                <a:tab pos="722313" algn="l"/>
              </a:tabLst>
            </a:pPr>
            <a:r>
              <a:rPr lang="en-GB" sz="2200" dirty="0" smtClean="0"/>
              <a:t>What similarities are there within the genre, </a:t>
            </a:r>
          </a:p>
          <a:p>
            <a:pPr marL="812800" lvl="1" indent="-355600">
              <a:buClr>
                <a:srgbClr val="C00000"/>
              </a:buClr>
              <a:buSzPct val="68000"/>
              <a:buFont typeface="Arial" panose="020B0604020202020204" pitchFamily="34" charset="0"/>
              <a:buChar char="►"/>
              <a:tabLst>
                <a:tab pos="722313" algn="l"/>
              </a:tabLst>
            </a:pPr>
            <a:r>
              <a:rPr lang="en-GB" sz="2200" dirty="0" smtClean="0"/>
              <a:t>A range of examples from different platforms (consoles)</a:t>
            </a:r>
            <a:endParaRPr lang="en-US" sz="2200" dirty="0" smtClean="0"/>
          </a:p>
        </p:txBody>
      </p:sp>
      <p:sp>
        <p:nvSpPr>
          <p:cNvPr id="6" name="Title 1"/>
          <p:cNvSpPr txBox="1">
            <a:spLocks/>
          </p:cNvSpPr>
          <p:nvPr/>
        </p:nvSpPr>
        <p:spPr>
          <a:xfrm>
            <a:off x="35496" y="0"/>
            <a:ext cx="7920880" cy="62068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a:lstStyle>
          <a:p>
            <a:pPr fontAlgn="auto">
              <a:spcAft>
                <a:spcPts val="0"/>
              </a:spcAft>
            </a:pPr>
            <a:r>
              <a:rPr lang="en-GB" sz="3600" dirty="0" smtClean="0"/>
              <a:t>P1.1 – Game Genres</a:t>
            </a:r>
            <a:endParaRPr lang="en-GB" sz="3200" dirty="0" smtClean="0"/>
          </a:p>
        </p:txBody>
      </p:sp>
      <p:graphicFrame>
        <p:nvGraphicFramePr>
          <p:cNvPr id="2" name="Table 1"/>
          <p:cNvGraphicFramePr>
            <a:graphicFrameLocks noGrp="1"/>
          </p:cNvGraphicFramePr>
          <p:nvPr>
            <p:extLst>
              <p:ext uri="{D42A27DB-BD31-4B8C-83A1-F6EECF244321}">
                <p14:modId xmlns:p14="http://schemas.microsoft.com/office/powerpoint/2010/main" val="2762169109"/>
              </p:ext>
            </p:extLst>
          </p:nvPr>
        </p:nvGraphicFramePr>
        <p:xfrm>
          <a:off x="323528" y="2924944"/>
          <a:ext cx="8496944" cy="792480"/>
        </p:xfrm>
        <a:graphic>
          <a:graphicData uri="http://schemas.openxmlformats.org/drawingml/2006/table">
            <a:tbl>
              <a:tblPr firstRow="1" bandRow="1">
                <a:tableStyleId>{5C22544A-7EE6-4342-B048-85BDC9FD1C3A}</a:tableStyleId>
              </a:tblPr>
              <a:tblGrid>
                <a:gridCol w="2124236"/>
                <a:gridCol w="2124236"/>
                <a:gridCol w="2124236"/>
                <a:gridCol w="2124236"/>
              </a:tblGrid>
              <a:tr h="370840">
                <a:tc>
                  <a:txBody>
                    <a:bodyPr/>
                    <a:lstStyle/>
                    <a:p>
                      <a:pPr algn="ctr"/>
                      <a:r>
                        <a:rPr lang="en-GB" sz="2000" dirty="0" smtClean="0">
                          <a:latin typeface="Arial" panose="020B0604020202020204" pitchFamily="34" charset="0"/>
                          <a:cs typeface="Arial" panose="020B0604020202020204" pitchFamily="34" charset="0"/>
                        </a:rPr>
                        <a:t>Adventure</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Combat</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Puzzle</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Racing</a:t>
                      </a:r>
                      <a:endParaRPr lang="en-GB" sz="2000" dirty="0">
                        <a:latin typeface="Arial" panose="020B0604020202020204" pitchFamily="34" charset="0"/>
                        <a:cs typeface="Arial" panose="020B0604020202020204" pitchFamily="34" charset="0"/>
                      </a:endParaRPr>
                    </a:p>
                  </a:txBody>
                  <a:tcPr/>
                </a:tc>
              </a:tr>
              <a:tr h="370840">
                <a:tc>
                  <a:txBody>
                    <a:bodyPr/>
                    <a:lstStyle/>
                    <a:p>
                      <a:pPr algn="ctr"/>
                      <a:r>
                        <a:rPr lang="en-GB" sz="2000" dirty="0" smtClean="0">
                          <a:latin typeface="Arial" panose="020B0604020202020204" pitchFamily="34" charset="0"/>
                          <a:cs typeface="Arial" panose="020B0604020202020204" pitchFamily="34" charset="0"/>
                        </a:rPr>
                        <a:t>Role-play</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Simulation</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Sports</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Strategy</a:t>
                      </a:r>
                      <a:endParaRPr lang="en-GB" sz="20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3035209434"/>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1" y="1046341"/>
            <a:ext cx="6120681" cy="5847755"/>
          </a:xfrm>
          <a:prstGeom prst="rect">
            <a:avLst/>
          </a:prstGeom>
        </p:spPr>
        <p:txBody>
          <a:bodyPr wrap="square">
            <a:spAutoFit/>
          </a:bodyPr>
          <a:lstStyle/>
          <a:p>
            <a:pPr marL="355600" indent="-355600">
              <a:buClr>
                <a:srgbClr val="C00000"/>
              </a:buClr>
              <a:buSzPct val="68000"/>
              <a:buFont typeface="Arial" panose="020B0604020202020204" pitchFamily="34" charset="0"/>
              <a:buChar char="►"/>
              <a:tabLst>
                <a:tab pos="722313" algn="l"/>
              </a:tabLst>
            </a:pPr>
            <a:r>
              <a:rPr lang="en-US" sz="2200" dirty="0"/>
              <a:t>A primary feature of an adventure game is the presence of a well-developed story. Many of these games function more like an interactive movie than a traditional RPG. Some of the best examples of adventure games include little, if any, combat</a:t>
            </a:r>
            <a:r>
              <a:rPr lang="en-US" sz="2200" dirty="0" smtClean="0"/>
              <a:t>.</a:t>
            </a:r>
            <a:endParaRPr lang="en-US" sz="2200" dirty="0"/>
          </a:p>
          <a:p>
            <a:pPr marL="355600" indent="-355600">
              <a:buClr>
                <a:srgbClr val="C00000"/>
              </a:buClr>
              <a:buSzPct val="68000"/>
              <a:buFont typeface="Arial" panose="020B0604020202020204" pitchFamily="34" charset="0"/>
              <a:buChar char="►"/>
              <a:tabLst>
                <a:tab pos="722313" algn="l"/>
              </a:tabLst>
            </a:pPr>
            <a:r>
              <a:rPr lang="en-US" sz="2200" dirty="0"/>
              <a:t>Instead, players make a series of decisions that directs the course of the story, and the life of the character they are playing. Some of the best recent examples include the Walking Dead series and Life is Strange</a:t>
            </a:r>
            <a:r>
              <a:rPr lang="en-US" sz="2200" dirty="0" smtClean="0"/>
              <a:t>.</a:t>
            </a:r>
          </a:p>
          <a:p>
            <a:pPr marL="355600" indent="-355600">
              <a:buClr>
                <a:srgbClr val="C00000"/>
              </a:buClr>
              <a:buSzPct val="68000"/>
              <a:buFont typeface="Arial" panose="020B0604020202020204" pitchFamily="34" charset="0"/>
              <a:buChar char="►"/>
              <a:tabLst>
                <a:tab pos="722313" algn="l"/>
              </a:tabLst>
            </a:pPr>
            <a:r>
              <a:rPr lang="en-US" sz="2200" dirty="0" smtClean="0"/>
              <a:t>The other kind of adventure is platform, where the character progresses from one side to the other achieving some task or goal to exit the level, either through actions or through simple trap progress. </a:t>
            </a:r>
            <a:br>
              <a:rPr lang="en-US" sz="2200" dirty="0" smtClean="0"/>
            </a:br>
            <a:r>
              <a:rPr lang="en-US" sz="2200" dirty="0" smtClean="0"/>
              <a:t>These can be 2D or 3D.</a:t>
            </a:r>
          </a:p>
        </p:txBody>
      </p:sp>
      <p:sp>
        <p:nvSpPr>
          <p:cNvPr id="6" name="Title 1"/>
          <p:cNvSpPr txBox="1">
            <a:spLocks/>
          </p:cNvSpPr>
          <p:nvPr/>
        </p:nvSpPr>
        <p:spPr>
          <a:xfrm>
            <a:off x="35496" y="0"/>
            <a:ext cx="7920880" cy="62068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a:lstStyle>
          <a:p>
            <a:pPr fontAlgn="auto">
              <a:spcAft>
                <a:spcPts val="0"/>
              </a:spcAft>
            </a:pPr>
            <a:r>
              <a:rPr lang="en-GB" sz="3600" dirty="0" smtClean="0"/>
              <a:t>P1.1 – Game Genres - Adventure</a:t>
            </a:r>
            <a:endParaRPr lang="en-GB" sz="3200" dirty="0" smtClean="0"/>
          </a:p>
        </p:txBody>
      </p:sp>
      <p:pic>
        <p:nvPicPr>
          <p:cNvPr id="2050" name="Picture 2" descr="Image result for adventure game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300192" y="1092213"/>
            <a:ext cx="2561564" cy="11846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adventure gam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5130951"/>
            <a:ext cx="2561564" cy="156207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adventure game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6300192" y="2348880"/>
            <a:ext cx="2550124" cy="123999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adventure games"/>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6300192" y="3645024"/>
            <a:ext cx="2561564" cy="142977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hlinkClick r:id="rId7" action="ppaction://hlinkfile"/>
          </p:cNvPr>
          <p:cNvSpPr txBox="1"/>
          <p:nvPr/>
        </p:nvSpPr>
        <p:spPr>
          <a:xfrm>
            <a:off x="5004048" y="6300028"/>
            <a:ext cx="1249060" cy="369332"/>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IE" dirty="0" smtClean="0"/>
              <a:t>Click Here</a:t>
            </a:r>
            <a:endParaRPr lang="en-GB" dirty="0"/>
          </a:p>
        </p:txBody>
      </p:sp>
    </p:spTree>
    <p:extLst>
      <p:ext uri="{BB962C8B-B14F-4D97-AF65-F5344CB8AC3E}">
        <p14:creationId xmlns:p14="http://schemas.microsoft.com/office/powerpoint/2010/main" val="3105485424"/>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1" y="1046341"/>
            <a:ext cx="6336705" cy="5632311"/>
          </a:xfrm>
          <a:prstGeom prst="rect">
            <a:avLst/>
          </a:prstGeom>
        </p:spPr>
        <p:txBody>
          <a:bodyPr wrap="square">
            <a:spAutoFit/>
          </a:bodyPr>
          <a:lstStyle/>
          <a:p>
            <a:pPr marL="268288" indent="-268288">
              <a:buClr>
                <a:srgbClr val="C00000"/>
              </a:buClr>
              <a:buSzPct val="68000"/>
              <a:buFont typeface="Arial" panose="020B0604020202020204" pitchFamily="34" charset="0"/>
              <a:buChar char="►"/>
              <a:tabLst>
                <a:tab pos="722313" algn="l"/>
              </a:tabLst>
            </a:pPr>
            <a:r>
              <a:rPr lang="en-US" sz="1780" dirty="0" smtClean="0"/>
              <a:t>There are two kinds of combat game, pure fighting and First Person Shooting.</a:t>
            </a:r>
          </a:p>
          <a:p>
            <a:pPr marL="268288" indent="-268288">
              <a:buClr>
                <a:srgbClr val="C00000"/>
              </a:buClr>
              <a:buSzPct val="68000"/>
              <a:buFont typeface="Arial" panose="020B0604020202020204" pitchFamily="34" charset="0"/>
              <a:buChar char="►"/>
              <a:tabLst>
                <a:tab pos="722313" algn="l"/>
              </a:tabLst>
            </a:pPr>
            <a:r>
              <a:rPr lang="en-US" sz="1780" dirty="0"/>
              <a:t>A staple for arcades, the fighting genre pits on players against another, or against an AI-controlled opponent, in rounds of single combat. The goal is simply to exchange blows while attempting to get your opponent’s health bar to zero before yours. </a:t>
            </a:r>
            <a:endParaRPr lang="en-US" sz="1780" dirty="0" smtClean="0"/>
          </a:p>
          <a:p>
            <a:pPr marL="268288" indent="-268288">
              <a:buClr>
                <a:srgbClr val="C00000"/>
              </a:buClr>
              <a:buSzPct val="68000"/>
              <a:buFont typeface="Arial" panose="020B0604020202020204" pitchFamily="34" charset="0"/>
              <a:buChar char="►"/>
              <a:tabLst>
                <a:tab pos="722313" algn="l"/>
              </a:tabLst>
            </a:pPr>
            <a:r>
              <a:rPr lang="en-US" sz="1780" dirty="0" smtClean="0"/>
              <a:t>Most </a:t>
            </a:r>
            <a:r>
              <a:rPr lang="en-US" sz="1780" dirty="0"/>
              <a:t>featured up to three rounds per battle, with the winner of two out of three being declared the winner. If a player is the winner, they then advance to the next battle in line</a:t>
            </a:r>
            <a:r>
              <a:rPr lang="en-US" sz="1780" dirty="0" smtClean="0"/>
              <a:t>.</a:t>
            </a:r>
          </a:p>
          <a:p>
            <a:pPr marL="268288" indent="-268288">
              <a:buClr>
                <a:srgbClr val="C00000"/>
              </a:buClr>
              <a:buSzPct val="68000"/>
              <a:buFont typeface="Arial" panose="020B0604020202020204" pitchFamily="34" charset="0"/>
              <a:buChar char="►"/>
              <a:tabLst>
                <a:tab pos="722313" algn="l"/>
              </a:tabLst>
            </a:pPr>
            <a:r>
              <a:rPr lang="en-US" sz="1780" dirty="0" smtClean="0"/>
              <a:t>The </a:t>
            </a:r>
            <a:r>
              <a:rPr lang="en-US" sz="1780" dirty="0"/>
              <a:t>first person shooter got its name based on the perspective the player is the character. Instead of seeing the entire character within the environment, players are positioned to see how the character would see, including seeing the arms and weapons protruding into the view</a:t>
            </a:r>
            <a:r>
              <a:rPr lang="en-US" sz="1780" dirty="0" smtClean="0"/>
              <a:t>.</a:t>
            </a:r>
            <a:endParaRPr lang="en-US" sz="1780" dirty="0"/>
          </a:p>
          <a:p>
            <a:pPr marL="268288" indent="-268288">
              <a:buClr>
                <a:srgbClr val="C00000"/>
              </a:buClr>
              <a:buSzPct val="68000"/>
              <a:buFont typeface="Arial" panose="020B0604020202020204" pitchFamily="34" charset="0"/>
              <a:buChar char="►"/>
              <a:tabLst>
                <a:tab pos="722313" algn="l"/>
              </a:tabLst>
            </a:pPr>
            <a:r>
              <a:rPr lang="en-US" sz="1780" dirty="0"/>
              <a:t>Game play focuses on players working (shooting) their way through a variety of scenarios, following a </a:t>
            </a:r>
            <a:r>
              <a:rPr lang="en-US" sz="1780" dirty="0" smtClean="0"/>
              <a:t>storyline</a:t>
            </a:r>
            <a:r>
              <a:rPr lang="en-US" sz="1780" dirty="0"/>
              <a:t>. Some of the quintessential examples include the Call of Duty, Battlefield, </a:t>
            </a:r>
            <a:r>
              <a:rPr lang="en-US" sz="1780" dirty="0" smtClean="0"/>
              <a:t>GO and </a:t>
            </a:r>
            <a:r>
              <a:rPr lang="en-US" sz="1780" dirty="0"/>
              <a:t>DOOM franchises.</a:t>
            </a:r>
            <a:endParaRPr lang="en-US" sz="1780" dirty="0" smtClean="0"/>
          </a:p>
        </p:txBody>
      </p:sp>
      <p:sp>
        <p:nvSpPr>
          <p:cNvPr id="6" name="Title 1"/>
          <p:cNvSpPr txBox="1">
            <a:spLocks/>
          </p:cNvSpPr>
          <p:nvPr/>
        </p:nvSpPr>
        <p:spPr>
          <a:xfrm>
            <a:off x="35496" y="0"/>
            <a:ext cx="7920880" cy="62068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a:lstStyle>
          <a:p>
            <a:pPr fontAlgn="auto">
              <a:spcAft>
                <a:spcPts val="0"/>
              </a:spcAft>
            </a:pPr>
            <a:r>
              <a:rPr lang="en-GB" sz="3600" dirty="0" smtClean="0"/>
              <a:t>P1.1 – Game Genres - Combat</a:t>
            </a:r>
            <a:endParaRPr lang="en-GB" sz="3200" dirty="0" smtClean="0"/>
          </a:p>
        </p:txBody>
      </p:sp>
      <p:pic>
        <p:nvPicPr>
          <p:cNvPr id="3074" name="Picture 2" descr="Image result for fighting  gam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1046341"/>
            <a:ext cx="2379302" cy="133835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fighting  gam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0151" y="2430284"/>
            <a:ext cx="2352327" cy="143161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doom origin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40151" y="3937520"/>
            <a:ext cx="2352327" cy="132318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global offensiv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40152" y="5336328"/>
            <a:ext cx="2352327" cy="132318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hlinkClick r:id="rId7" action="ppaction://hlinkfile"/>
          </p:cNvPr>
          <p:cNvSpPr txBox="1"/>
          <p:nvPr/>
        </p:nvSpPr>
        <p:spPr>
          <a:xfrm>
            <a:off x="5220072" y="6300028"/>
            <a:ext cx="1249060" cy="369332"/>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IE" dirty="0" smtClean="0"/>
              <a:t>Click Here</a:t>
            </a:r>
            <a:endParaRPr lang="en-GB" dirty="0"/>
          </a:p>
        </p:txBody>
      </p:sp>
    </p:spTree>
    <p:extLst>
      <p:ext uri="{BB962C8B-B14F-4D97-AF65-F5344CB8AC3E}">
        <p14:creationId xmlns:p14="http://schemas.microsoft.com/office/powerpoint/2010/main" val="2281009269"/>
      </p:ext>
    </p:extLst>
  </p:cSld>
  <p:clrMapOvr>
    <a:masterClrMapping/>
  </p:clrMapOvr>
  <p:transition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45&quot;&gt;&lt;object type=&quot;3&quot; unique_id=&quot;10046&quot;&gt;&lt;property id=&quot;20148&quot; value=&quot;5&quot;/&gt;&lt;property id=&quot;20300&quot; value=&quot;Slide 1 - &amp;quot;Welcome&amp;quot;&quot;/&gt;&lt;property id=&quot;20307&quot; value=&quot;256&quot;/&gt;&lt;/object&gt;&lt;object type=&quot;3&quot; unique_id=&quot;10047&quot;&gt;&lt;property id=&quot;20148&quot; value=&quot;5&quot;/&gt;&lt;property id=&quot;20300&quot; value=&quot;Slide 2 - &amp;quot;Assignment Scenario&amp;quot;&quot;/&gt;&lt;property id=&quot;20307&quot; value=&quot;258&quot;/&gt;&lt;/object&gt;&lt;object type=&quot;3&quot; unique_id=&quot;10048&quot;&gt;&lt;property id=&quot;20148&quot; value=&quot;5&quot;/&gt;&lt;property id=&quot;20300&quot; value=&quot;Slide 3 - &amp;quot;Excel Sales Scenario&amp;quot;&quot;/&gt;&lt;property id=&quot;20307&quot; value=&quot;286&quot;/&gt;&lt;/object&gt;&lt;object type=&quot;3&quot; unique_id=&quot;10049&quot;&gt;&lt;property id=&quot;20148&quot; value=&quot;5&quot;/&gt;&lt;property id=&quot;20300&quot; value=&quot;Slide 4 - &amp;quot;Task 1 – Excel Sales Spreadsheet&amp;quot;&quot;/&gt;&lt;property id=&quot;20307&quot; value=&quot;287&quot;/&gt;&lt;/object&gt;&lt;object type=&quot;3&quot; unique_id=&quot;10050&quot;&gt;&lt;property id=&quot;20148&quot; value=&quot;5&quot;/&gt;&lt;property id=&quot;20300&quot; value=&quot;Slide 5 - &amp;quot;Task 2 – Excel Sales Spreadsheet&amp;quot;&quot;/&gt;&lt;property id=&quot;20307&quot; value=&quot;288&quot;/&gt;&lt;/object&gt;&lt;object type=&quot;3&quot; unique_id=&quot;10051&quot;&gt;&lt;property id=&quot;20148&quot; value=&quot;5&quot;/&gt;&lt;property id=&quot;20300&quot; value=&quot;Slide 6 - &amp;quot;Task 3 – Excel Sales Spreadsheet&amp;quot;&quot;/&gt;&lt;property id=&quot;20307&quot; value=&quot;289&quot;/&gt;&lt;/object&gt;&lt;object type=&quot;3&quot; unique_id=&quot;10052&quot;&gt;&lt;property id=&quot;20148&quot; value=&quot;5&quot;/&gt;&lt;property id=&quot;20300&quot; value=&quot;Slide 7 - &amp;quot;Task 4 – Excel Sales Spreadsheet&amp;quot;&quot;/&gt;&lt;property id=&quot;20307&quot; value=&quot;290&quot;/&gt;&lt;/object&gt;&lt;object type=&quot;3&quot; unique_id=&quot;10053&quot;&gt;&lt;property id=&quot;20148&quot; value=&quot;5&quot;/&gt;&lt;property id=&quot;20300&quot; value=&quot;Slide 8 - &amp;quot;Task 5 – Excel Sales Spreadsheet&amp;quot;&quot;/&gt;&lt;property id=&quot;20307&quot; value=&quot;291&quot;/&gt;&lt;/object&gt;&lt;object type=&quot;3&quot; unique_id=&quot;10054&quot;&gt;&lt;property id=&quot;20148&quot; value=&quot;5&quot;/&gt;&lt;property id=&quot;20300&quot; value=&quot;Slide 9 - &amp;quot;Task 6 – Excel Sales Spreadsheet&amp;quot;&quot;/&gt;&lt;property id=&quot;20307&quot; value=&quot;292&quot;/&gt;&lt;/object&gt;&lt;object type=&quot;3&quot; unique_id=&quot;10055&quot;&gt;&lt;property id=&quot;20148&quot; value=&quot;5&quot;/&gt;&lt;property id=&quot;20300&quot; value=&quot;Slide 10 - &amp;quot;Task 7 – Excel Sales Spreadsheet&amp;quot;&quot;/&gt;&lt;property id=&quot;20307&quot; value=&quot;294&quot;/&gt;&lt;/object&gt;&lt;object type=&quot;3&quot; unique_id=&quot;10056&quot;&gt;&lt;property id=&quot;20148&quot; value=&quot;5&quot;/&gt;&lt;property id=&quot;20300&quot; value=&quot;Slide 11 - &amp;quot;Task 8 – Excel Sales Spreadsheet&amp;quot;&quot;/&gt;&lt;property id=&quot;20307&quot; value=&quot;295&quot;/&gt;&lt;/object&gt;&lt;object type=&quot;3&quot; unique_id=&quot;10057&quot;&gt;&lt;property id=&quot;20148&quot; value=&quot;5&quot;/&gt;&lt;property id=&quot;20300&quot; value=&quot;Slide 12 - &amp;quot;Excel Tutorials – Click to View&amp;quot;&quot;/&gt;&lt;property id=&quot;20307&quot; value=&quot;332&quot;/&gt;&lt;/object&gt;&lt;object type=&quot;3&quot; unique_id=&quot;10058&quot;&gt;&lt;property id=&quot;20148&quot; value=&quot;5&quot;/&gt;&lt;property id=&quot;20300&quot; value=&quot;Slide 13 - &amp;quot;Excel Sales – Assessment (St/Ex/Ad)&amp;quot;&quot;/&gt;&lt;property id=&quot;20307&quot; value=&quot;297&quot;/&gt;&lt;/object&gt;&lt;object type=&quot;3&quot; unique_id=&quot;10059&quot;&gt;&lt;property id=&quot;20148&quot; value=&quot;5&quot;/&gt;&lt;property id=&quot;20300&quot; value=&quot;Slide 14 - &amp;quot;Excel Bookings Scenario&amp;quot;&quot;/&gt;&lt;property id=&quot;20307&quot; value=&quot;299&quot;/&gt;&lt;/object&gt;&lt;object type=&quot;3&quot; unique_id=&quot;10060&quot;&gt;&lt;property id=&quot;20148&quot; value=&quot;5&quot;/&gt;&lt;property id=&quot;20300&quot; value=&quot;Slide 15 - &amp;quot;Task 1 – Excel Bookings Spreadsheet&amp;quot;&quot;/&gt;&lt;property id=&quot;20307&quot; value=&quot;300&quot;/&gt;&lt;/object&gt;&lt;object type=&quot;3&quot; unique_id=&quot;10061&quot;&gt;&lt;property id=&quot;20148&quot; value=&quot;5&quot;/&gt;&lt;property id=&quot;20300&quot; value=&quot;Slide 16 - &amp;quot;Task 2 – Excel Bookings Spreadsheet&amp;quot;&quot;/&gt;&lt;property id=&quot;20307&quot; value=&quot;301&quot;/&gt;&lt;/object&gt;&lt;object type=&quot;3&quot; unique_id=&quot;10062&quot;&gt;&lt;property id=&quot;20148&quot; value=&quot;5&quot;/&gt;&lt;property id=&quot;20300&quot; value=&quot;Slide 17 - &amp;quot;Task 3 – Excel Bookings Spreadsheet&amp;quot;&quot;/&gt;&lt;property id=&quot;20307&quot; value=&quot;302&quot;/&gt;&lt;/object&gt;&lt;object type=&quot;3&quot; unique_id=&quot;10063&quot;&gt;&lt;property id=&quot;20148&quot; value=&quot;5&quot;/&gt;&lt;property id=&quot;20300&quot; value=&quot;Slide 18 - &amp;quot;Task 4 – Excel Bookings Spreadsheet&amp;quot;&quot;/&gt;&lt;property id=&quot;20307&quot; value=&quot;309&quot;/&gt;&lt;/object&gt;&lt;object type=&quot;3&quot; unique_id=&quot;10064&quot;&gt;&lt;property id=&quot;20148&quot; value=&quot;5&quot;/&gt;&lt;property id=&quot;20300&quot; value=&quot;Slide 19 - &amp;quot;Task 5 – Excel Bookings Spreadsheet&amp;quot;&quot;/&gt;&lt;property id=&quot;20307&quot; value=&quot;304&quot;/&gt;&lt;/object&gt;&lt;object type=&quot;3&quot; unique_id=&quot;10065&quot;&gt;&lt;property id=&quot;20148&quot; value=&quot;5&quot;/&gt;&lt;property id=&quot;20300&quot; value=&quot;Slide 20 - &amp;quot;Task 6 – Excel Bookings Spreadsheet&amp;quot;&quot;/&gt;&lt;property id=&quot;20307&quot; value=&quot;305&quot;/&gt;&lt;/object&gt;&lt;object type=&quot;3&quot; unique_id=&quot;10066&quot;&gt;&lt;property id=&quot;20148&quot; value=&quot;5&quot;/&gt;&lt;property id=&quot;20300&quot; value=&quot;Slide 21 - &amp;quot;Task 7 – Excel Bookings Spreadsheet&amp;quot;&quot;/&gt;&lt;property id=&quot;20307&quot; value=&quot;306&quot;/&gt;&lt;/object&gt;&lt;object type=&quot;3&quot; unique_id=&quot;10067&quot;&gt;&lt;property id=&quot;20148&quot; value=&quot;5&quot;/&gt;&lt;property id=&quot;20300&quot; value=&quot;Slide 22 - &amp;quot;Task 8 – Excel Bookings Spreadsheet&amp;quot;&quot;/&gt;&lt;property id=&quot;20307&quot; value=&quot;307&quot;/&gt;&lt;/object&gt;&lt;object type=&quot;3&quot; unique_id=&quot;10068&quot;&gt;&lt;property id=&quot;20148&quot; value=&quot;5&quot;/&gt;&lt;property id=&quot;20300&quot; value=&quot;Slide 23 - &amp;quot;Excel Tutorials – Click to View&amp;quot;&quot;/&gt;&lt;property id=&quot;20307&quot; value=&quot;334&quot;/&gt;&lt;/object&gt;&lt;object type=&quot;3&quot; unique_id=&quot;10069&quot;&gt;&lt;property id=&quot;20148&quot; value=&quot;5&quot;/&gt;&lt;property id=&quot;20300&quot; value=&quot;Slide 24 - &amp;quot;Excel Bookings – Assessment (St/Ex/Ad)&amp;quot;&quot;/&gt;&lt;property id=&quot;20307&quot; value=&quot;308&quot;/&gt;&lt;/object&gt;&lt;object type=&quot;3&quot; unique_id=&quot;10070&quot;&gt;&lt;property id=&quot;20148&quot; value=&quot;5&quot;/&gt;&lt;property id=&quot;20300&quot; value=&quot;Slide 25 - &amp;quot;Graphics Scenario&amp;quot;&quot;/&gt;&lt;property id=&quot;20307&quot; value=&quot;310&quot;/&gt;&lt;/object&gt;&lt;object type=&quot;3&quot; unique_id=&quot;10071&quot;&gt;&lt;property id=&quot;20148&quot; value=&quot;5&quot;/&gt;&lt;property id=&quot;20300&quot; value=&quot;Slide 26 - &amp;quot;Task 1 – Bitmap Montage&amp;quot;&quot;/&gt;&lt;property id=&quot;20307&quot; value=&quot;311&quot;/&gt;&lt;/object&gt;&lt;object type=&quot;3&quot; unique_id=&quot;10072&quot;&gt;&lt;property id=&quot;20148&quot; value=&quot;5&quot;/&gt;&lt;property id=&quot;20300&quot; value=&quot;Slide 27 - &amp;quot;Task 2 – Bitmap Montage&amp;quot;&quot;/&gt;&lt;property id=&quot;20307&quot; value=&quot;312&quot;/&gt;&lt;/object&gt;&lt;object type=&quot;3&quot; unique_id=&quot;10073&quot;&gt;&lt;property id=&quot;20148&quot; value=&quot;5&quot;/&gt;&lt;property id=&quot;20300&quot; value=&quot;Slide 28 - &amp;quot;Task 3 – Bitmap Montage&amp;quot;&quot;/&gt;&lt;property id=&quot;20307&quot; value=&quot;313&quot;/&gt;&lt;/object&gt;&lt;object type=&quot;3&quot; unique_id=&quot;10074&quot;&gt;&lt;property id=&quot;20148&quot; value=&quot;5&quot;/&gt;&lt;property id=&quot;20300&quot; value=&quot;Slide 29 - &amp;quot;Task 4 – Bitmap Montage&amp;quot;&quot;/&gt;&lt;property id=&quot;20307&quot; value=&quot;314&quot;/&gt;&lt;/object&gt;&lt;object type=&quot;3&quot; unique_id=&quot;10075&quot;&gt;&lt;property id=&quot;20148&quot; value=&quot;5&quot;/&gt;&lt;property id=&quot;20300&quot; value=&quot;Slide 30 - &amp;quot;Task 5 – Vector Map&amp;quot;&quot;/&gt;&lt;property id=&quot;20307&quot; value=&quot;315&quot;/&gt;&lt;/object&gt;&lt;object type=&quot;3&quot; unique_id=&quot;10076&quot;&gt;&lt;property id=&quot;20148&quot; value=&quot;5&quot;/&gt;&lt;property id=&quot;20300&quot; value=&quot;Slide 31 - &amp;quot;Task 6 – Vector Map&amp;quot;&quot;/&gt;&lt;property id=&quot;20307&quot; value=&quot;316&quot;/&gt;&lt;/object&gt;&lt;object type=&quot;3&quot; unique_id=&quot;10077&quot;&gt;&lt;property id=&quot;20148&quot; value=&quot;5&quot;/&gt;&lt;property id=&quot;20300&quot; value=&quot;Slide 32 - &amp;quot;Task 7 – Vector Map&amp;quot;&quot;/&gt;&lt;property id=&quot;20307&quot; value=&quot;317&quot;/&gt;&lt;/object&gt;&lt;object type=&quot;3&quot; unique_id=&quot;10078&quot;&gt;&lt;property id=&quot;20148&quot; value=&quot;5&quot;/&gt;&lt;property id=&quot;20300&quot; value=&quot;Slide 33 - &amp;quot;Task 8 – Graphics&amp;quot;&quot;/&gt;&lt;property id=&quot;20307&quot; value=&quot;318&quot;/&gt;&lt;/object&gt;&lt;object type=&quot;3&quot; unique_id=&quot;10079&quot;&gt;&lt;property id=&quot;20148&quot; value=&quot;5&quot;/&gt;&lt;property id=&quot;20300&quot; value=&quot;Slide 34 - &amp;quot;Task 9 – Graphics&amp;quot;&quot;/&gt;&lt;property id=&quot;20307&quot; value=&quot;321&quot;/&gt;&lt;/object&gt;&lt;object type=&quot;3&quot; unique_id=&quot;10080&quot;&gt;&lt;property id=&quot;20148&quot; value=&quot;5&quot;/&gt;&lt;property id=&quot;20300&quot; value=&quot;Slide 35 - &amp;quot;Graphics – Assessment (St/Ex/Ad)&amp;quot;&quot;/&gt;&lt;property id=&quot;20307&quot; value=&quot;319&quot;/&gt;&lt;/object&gt;&lt;object type=&quot;3&quot; unique_id=&quot;10081&quot;&gt;&lt;property id=&quot;20148&quot; value=&quot;5&quot;/&gt;&lt;property id=&quot;20300&quot; value=&quot;Slide 36 - &amp;quot;E-Safety Scenario&amp;quot;&quot;/&gt;&lt;property id=&quot;20307&quot; value=&quot;322&quot;/&gt;&lt;/object&gt;&lt;object type=&quot;3&quot; unique_id=&quot;10082&quot;&gt;&lt;property id=&quot;20148&quot; value=&quot;5&quot;/&gt;&lt;property id=&quot;20300&quot; value=&quot;Slide 37 - &amp;quot;Task 1 – E-Safety&amp;quot;&quot;/&gt;&lt;property id=&quot;20307&quot; value=&quot;323&quot;/&gt;&lt;/object&gt;&lt;object type=&quot;3&quot; unique_id=&quot;10083&quot;&gt;&lt;property id=&quot;20148&quot; value=&quot;5&quot;/&gt;&lt;property id=&quot;20300&quot; value=&quot;Slide 38 - &amp;quot;Task 2 – E-Safety&amp;quot;&quot;/&gt;&lt;property id=&quot;20307&quot; value=&quot;324&quot;/&gt;&lt;/object&gt;&lt;object type=&quot;3&quot; unique_id=&quot;10084&quot;&gt;&lt;property id=&quot;20148&quot; value=&quot;5&quot;/&gt;&lt;property id=&quot;20300&quot; value=&quot;Slide 39 - &amp;quot;Task 3 – E-Safety&amp;quot;&quot;/&gt;&lt;property id=&quot;20307&quot; value=&quot;325&quot;/&gt;&lt;/object&gt;&lt;object type=&quot;3&quot; unique_id=&quot;10085&quot;&gt;&lt;property id=&quot;20148&quot; value=&quot;5&quot;/&gt;&lt;property id=&quot;20300&quot; value=&quot;Slide 40 - &amp;quot;Task 4 – E-Safety&amp;quot;&quot;/&gt;&lt;property id=&quot;20307&quot; value=&quot;326&quot;/&gt;&lt;/object&gt;&lt;object type=&quot;3&quot; unique_id=&quot;10086&quot;&gt;&lt;property id=&quot;20148&quot; value=&quot;5&quot;/&gt;&lt;property id=&quot;20300&quot; value=&quot;Slide 41 - &amp;quot;Task 5 – E-Safety&amp;quot;&quot;/&gt;&lt;property id=&quot;20307&quot; value=&quot;327&quot;/&gt;&lt;/object&gt;&lt;object type=&quot;3&quot; unique_id=&quot;10087&quot;&gt;&lt;property id=&quot;20148&quot; value=&quot;5&quot;/&gt;&lt;property id=&quot;20300&quot; value=&quot;Slide 42 - &amp;quot;Task 6 – E-Safety&amp;quot;&quot;/&gt;&lt;property id=&quot;20307&quot; value=&quot;328&quot;/&gt;&lt;/object&gt;&lt;object type=&quot;3&quot; unique_id=&quot;10088&quot;&gt;&lt;property id=&quot;20148&quot; value=&quot;5&quot;/&gt;&lt;property id=&quot;20300&quot; value=&quot;Slide 43 - &amp;quot;Task 7 – E-Safety&amp;quot;&quot;/&gt;&lt;property id=&quot;20307&quot; value=&quot;329&quot;/&gt;&lt;/object&gt;&lt;object type=&quot;3&quot; unique_id=&quot;10089&quot;&gt;&lt;property id=&quot;20148&quot; value=&quot;5&quot;/&gt;&lt;property id=&quot;20300&quot; value=&quot;Slide 44 - &amp;quot;E-Safety – Assessment (St/Ex/Ad)&amp;quot;&quot;/&gt;&lt;property id=&quot;20307&quot; value=&quot;331&quot;/&gt;&lt;/object&gt;&lt;/object&gt;&lt;object type=&quot;8&quot; unique_id=&quot;10135&quot;&gt;&lt;/object&gt;&lt;/object&gt;&lt;/database&gt;"/>
  <p:tag name="SECTOMILLISECCONVERTED" val="1"/>
  <p:tag name="ISPRING_RESOURCE_PATHS_HASH_2" val="08f788787bcb7a4d543d064184e3ed8f8a1ad1a"/>
  <p:tag name="ISPRING_PRESENTATION_TITLE" val="Unit 1 - LO1 - Cambridge Technicals"/>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nderoth">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A0AEC"/>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303C8A099435F469B82EC500073A18D" ma:contentTypeVersion="0" ma:contentTypeDescription="Create a new document." ma:contentTypeScope="" ma:versionID="db11316f7499926a5aef36baba7827a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DD945F-B7B0-4691-A0D0-E2EAD6DA23B3}">
  <ds:schemaRefs>
    <ds:schemaRef ds:uri="http://www.w3.org/XML/1998/namespace"/>
    <ds:schemaRef ds:uri="http://purl.org/dc/term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E16A05FF-1C8D-47AA-A52A-FF79015719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E5A8F797-114D-47DC-A43E-E9D7D88718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Enderoth</Template>
  <TotalTime>75135</TotalTime>
  <Words>4178</Words>
  <Application>Microsoft Office PowerPoint</Application>
  <PresentationFormat>On-screen Show (4:3)</PresentationFormat>
  <Paragraphs>268</Paragraphs>
  <Slides>28</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Lucida Sans Unicode</vt:lpstr>
      <vt:lpstr>Verdana</vt:lpstr>
      <vt:lpstr>Wingdings</vt:lpstr>
      <vt:lpstr>Wingdings 2</vt:lpstr>
      <vt:lpstr>Wingdings 3</vt:lpstr>
      <vt:lpstr>Enderoth</vt:lpstr>
      <vt:lpstr>PowerPoint Presentation</vt:lpstr>
      <vt:lpstr>Assessment Criteria</vt:lpstr>
      <vt:lpstr>LO1 – Learning Outcome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LO1 – Assessment Criteria</vt:lpstr>
    </vt:vector>
  </TitlesOfParts>
  <Company>Brooke Weston CTC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LO1 - Know the common components of computer systems</dc:title>
  <dc:subject>eBusiness</dc:subject>
  <dc:creator>Enderoth</dc:creator>
  <cp:lastModifiedBy>Stephen Rafferty</cp:lastModifiedBy>
  <cp:revision>2071</cp:revision>
  <cp:lastPrinted>2014-01-22T18:25:48Z</cp:lastPrinted>
  <dcterms:created xsi:type="dcterms:W3CDTF">2008-03-12T11:01:44Z</dcterms:created>
  <dcterms:modified xsi:type="dcterms:W3CDTF">2018-07-13T11:51:10Z</dcterms:modified>
  <cp:category>Unit 01</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0x0101006303C8A099435F469B82EC500073A18D</vt:lpwstr>
  </property>
  <property fmtid="{D5CDD505-2E9C-101B-9397-08002B2CF9AE}" pid="3" name="Unit">
    <vt:lpwstr>U1</vt:lpwstr>
  </property>
</Properties>
</file>